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3"/>
  </p:sldMasterIdLst>
  <p:notesMasterIdLst>
    <p:notesMasterId r:id="rId30"/>
  </p:notesMasterIdLst>
  <p:sldIdLst>
    <p:sldId id="353" r:id="rId14"/>
    <p:sldId id="367" r:id="rId15"/>
    <p:sldId id="371" r:id="rId16"/>
    <p:sldId id="369" r:id="rId17"/>
    <p:sldId id="372" r:id="rId18"/>
    <p:sldId id="370" r:id="rId19"/>
    <p:sldId id="368" r:id="rId20"/>
    <p:sldId id="355" r:id="rId21"/>
    <p:sldId id="356" r:id="rId22"/>
    <p:sldId id="357" r:id="rId23"/>
    <p:sldId id="358" r:id="rId24"/>
    <p:sldId id="359" r:id="rId25"/>
    <p:sldId id="354" r:id="rId26"/>
    <p:sldId id="365" r:id="rId27"/>
    <p:sldId id="360" r:id="rId28"/>
    <p:sldId id="366" r:id="rId2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62" d="100"/>
          <a:sy n="62" d="100"/>
        </p:scale>
        <p:origin x="202"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slideMaster" Target="slideMasters/slideMaster1.xml"/><Relationship Id="rId18" Type="http://schemas.openxmlformats.org/officeDocument/2006/relationships/slide" Target="slides/slide5.xml"/><Relationship Id="rId26"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slide" Target="slides/slide8.xml"/><Relationship Id="rId34" Type="http://schemas.openxmlformats.org/officeDocument/2006/relationships/tableStyles" Target="tableStyle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1.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10" Type="http://schemas.openxmlformats.org/officeDocument/2006/relationships/customXml" Target="../customXml/item10.xml"/><Relationship Id="rId19" Type="http://schemas.openxmlformats.org/officeDocument/2006/relationships/slide" Target="slides/slide6.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D5EFD8-1813-4602-BBE6-A18FD5DDF047}" type="datetimeFigureOut">
              <a:rPr lang="de-DE" smtClean="0"/>
              <a:t>09.06.2021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5AC7AD-9D9A-4A9F-ACD9-F5D3A7079477}" type="slidenum">
              <a:rPr lang="de-DE" smtClean="0"/>
              <a:t>‹#›</a:t>
            </a:fld>
            <a:endParaRPr lang="de-DE"/>
          </a:p>
        </p:txBody>
      </p:sp>
    </p:spTree>
    <p:extLst>
      <p:ext uri="{BB962C8B-B14F-4D97-AF65-F5344CB8AC3E}">
        <p14:creationId xmlns:p14="http://schemas.microsoft.com/office/powerpoint/2010/main" val="3894796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C9DD1CB-DD7E-47C0-8C73-DFDF434617D9}" type="slidenum">
              <a:rPr lang="en-US" smtClean="0"/>
              <a:t>1</a:t>
            </a:fld>
            <a:endParaRPr lang="en-US"/>
          </a:p>
        </p:txBody>
      </p:sp>
    </p:spTree>
    <p:extLst>
      <p:ext uri="{BB962C8B-B14F-4D97-AF65-F5344CB8AC3E}">
        <p14:creationId xmlns:p14="http://schemas.microsoft.com/office/powerpoint/2010/main" val="3662718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December 2017 </a:t>
            </a:r>
            <a:endParaRPr lang="en-US" dirty="0"/>
          </a:p>
        </p:txBody>
      </p:sp>
      <p:sp>
        <p:nvSpPr>
          <p:cNvPr id="5" name="Slide Number Placeholder 4"/>
          <p:cNvSpPr>
            <a:spLocks noGrp="1"/>
          </p:cNvSpPr>
          <p:nvPr>
            <p:ph type="sldNum" sz="quarter" idx="11"/>
          </p:nvPr>
        </p:nvSpPr>
        <p:spPr/>
        <p:txBody>
          <a:bodyPr/>
          <a:lstStyle/>
          <a:p>
            <a:fld id="{FDD415EC-A57C-445F-AD79-DAC4D92B2825}" type="slidenum">
              <a:rPr lang="en-US"/>
              <a:t>8</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770609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December 2017 </a:t>
            </a:r>
            <a:endParaRPr lang="en-US" dirty="0"/>
          </a:p>
        </p:txBody>
      </p:sp>
      <p:sp>
        <p:nvSpPr>
          <p:cNvPr id="5" name="Slide Number Placeholder 4"/>
          <p:cNvSpPr>
            <a:spLocks noGrp="1"/>
          </p:cNvSpPr>
          <p:nvPr>
            <p:ph type="sldNum" sz="quarter" idx="11"/>
          </p:nvPr>
        </p:nvSpPr>
        <p:spPr/>
        <p:txBody>
          <a:bodyPr/>
          <a:lstStyle/>
          <a:p>
            <a:fld id="{FDD415EC-A57C-445F-AD79-DAC4D92B2825}" type="slidenum">
              <a:rPr lang="en-US"/>
              <a:t>13</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3528714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December 2017 </a:t>
            </a:r>
            <a:endParaRPr lang="en-US" dirty="0"/>
          </a:p>
        </p:txBody>
      </p:sp>
      <p:sp>
        <p:nvSpPr>
          <p:cNvPr id="5" name="Slide Number Placeholder 4"/>
          <p:cNvSpPr>
            <a:spLocks noGrp="1"/>
          </p:cNvSpPr>
          <p:nvPr>
            <p:ph type="sldNum" sz="quarter" idx="11"/>
          </p:nvPr>
        </p:nvSpPr>
        <p:spPr/>
        <p:txBody>
          <a:bodyPr/>
          <a:lstStyle/>
          <a:p>
            <a:fld id="{FDD415EC-A57C-445F-AD79-DAC4D92B2825}" type="slidenum">
              <a:rPr lang="en-US"/>
              <a:t>14</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3945981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December 2017 </a:t>
            </a:r>
            <a:endParaRPr lang="en-US" dirty="0"/>
          </a:p>
        </p:txBody>
      </p:sp>
      <p:sp>
        <p:nvSpPr>
          <p:cNvPr id="5" name="Slide Number Placeholder 4"/>
          <p:cNvSpPr>
            <a:spLocks noGrp="1"/>
          </p:cNvSpPr>
          <p:nvPr>
            <p:ph type="sldNum" sz="quarter" idx="11"/>
          </p:nvPr>
        </p:nvSpPr>
        <p:spPr/>
        <p:txBody>
          <a:bodyPr/>
          <a:lstStyle/>
          <a:p>
            <a:fld id="{FDD415EC-A57C-445F-AD79-DAC4D92B2825}" type="slidenum">
              <a:rPr lang="en-US"/>
              <a:t>15</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2808897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December 2017 </a:t>
            </a:r>
            <a:endParaRPr lang="en-US" dirty="0"/>
          </a:p>
        </p:txBody>
      </p:sp>
      <p:sp>
        <p:nvSpPr>
          <p:cNvPr id="5" name="Slide Number Placeholder 4"/>
          <p:cNvSpPr>
            <a:spLocks noGrp="1"/>
          </p:cNvSpPr>
          <p:nvPr>
            <p:ph type="sldNum" sz="quarter" idx="11"/>
          </p:nvPr>
        </p:nvSpPr>
        <p:spPr/>
        <p:txBody>
          <a:bodyPr/>
          <a:lstStyle/>
          <a:p>
            <a:fld id="{FDD415EC-A57C-445F-AD79-DAC4D92B2825}" type="slidenum">
              <a:rPr lang="en-US"/>
              <a:t>16</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1245738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FE58D-1433-491C-8D77-764E5A2B5D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A5F8C444-687C-49D9-8C09-159295DE86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2176BA9-6E4C-4BF6-8DF9-EDE63282F8D0}"/>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5" name="Footer Placeholder 4">
            <a:extLst>
              <a:ext uri="{FF2B5EF4-FFF2-40B4-BE49-F238E27FC236}">
                <a16:creationId xmlns:a16="http://schemas.microsoft.com/office/drawing/2014/main" id="{A2FF0DA8-F410-4A93-B0ED-BEAF4F08F2A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314DD914-5C58-4F30-9359-3860A4D722D9}"/>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1508153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E4ADA-CC6D-4496-8A54-EF3CE214892D}"/>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4FD4141F-E511-4A96-9A62-44C4BC05138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BDCB21B6-85B0-47AD-95FF-22CC8B7DDF30}"/>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5" name="Footer Placeholder 4">
            <a:extLst>
              <a:ext uri="{FF2B5EF4-FFF2-40B4-BE49-F238E27FC236}">
                <a16:creationId xmlns:a16="http://schemas.microsoft.com/office/drawing/2014/main" id="{4FAFBDC1-0770-4AEA-938F-2613F02EF06F}"/>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24250B2-C5F6-4127-8061-E6A606600823}"/>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2157047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963C13-FC49-4FF5-B332-49065B8CD09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42880755-8CCA-4184-BC6E-8015D5C86A7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6073B5BD-B04C-4585-8B74-2308628D1B5F}"/>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5" name="Footer Placeholder 4">
            <a:extLst>
              <a:ext uri="{FF2B5EF4-FFF2-40B4-BE49-F238E27FC236}">
                <a16:creationId xmlns:a16="http://schemas.microsoft.com/office/drawing/2014/main" id="{4A170CAA-71E5-4BFA-8B62-E0AEEB29D85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292ED5BE-6129-4D3A-BC9F-20A2BAA8E1C9}"/>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10031797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812261818"/>
      </p:ext>
    </p:extLst>
  </p:cSld>
  <p:clrMapOvr>
    <a:masterClrMapping/>
  </p:clrMapOvr>
  <p:hf sldNum="0" hdr="0" ftr="0"/>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02d9f0bd-449a-4e0c-a1be-127a815fea72">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Use this layout for presentations using short and crisp headings</a:t>
            </a:r>
            <a:endParaRPr lang="en-GB" dirty="0"/>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lvl1pPr>
            <a:lvl2pPr>
              <a:defRPr/>
            </a:lvl2pPr>
            <a:lvl3pPr>
              <a:defRPr/>
            </a:lvl3pPr>
            <a:lvl4pPr>
              <a:defRPr/>
            </a:lvl4pPr>
            <a:lvl5pPr>
              <a:defRPr/>
            </a:lvl5pPr>
          </a:lstStyle>
          <a:p>
            <a:pPr lvl="0"/>
            <a:r>
              <a:rPr lang="en-GB" dirty="0"/>
              <a:t>For heading, use Ericsson Hilda in bold. For copy and bullets, use Ericsson Hilda.</a:t>
            </a:r>
          </a:p>
          <a:p>
            <a:pPr lvl="0"/>
            <a:r>
              <a:rPr lang="en-GB" dirty="0"/>
              <a:t>First level</a:t>
            </a:r>
          </a:p>
          <a:p>
            <a:pPr lvl="1"/>
            <a:r>
              <a:rPr lang="en-GB" dirty="0"/>
              <a:t>Second level</a:t>
            </a:r>
          </a:p>
          <a:p>
            <a:pPr lvl="2"/>
            <a:r>
              <a:rPr lang="en-GB" dirty="0"/>
              <a:t>Third level</a:t>
            </a:r>
          </a:p>
          <a:p>
            <a:pPr lvl="3"/>
            <a:r>
              <a:rPr lang="en-GB"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396000" y="6524625"/>
            <a:ext cx="65" cy="123111"/>
          </a:xfrm>
          <a:prstGeom prst="rect">
            <a:avLst/>
          </a:prstGeom>
          <a:noFill/>
        </p:spPr>
        <p:txBody>
          <a:bodyPr vert="horz" wrap="none" lIns="0" tIns="0" rIns="0" bIns="0" rtlCol="0">
            <a:spAutoFit/>
          </a:bodyPr>
          <a:lstStyle/>
          <a:p>
            <a:pPr marL="0" indent="0" algn="l">
              <a:buFontTx/>
              <a:buNone/>
            </a:pPr>
            <a:endParaRPr lang="en-GB" sz="800" b="0" i="0" u="none" dirty="0">
              <a:solidFill>
                <a:srgbClr val="1A1816"/>
              </a:solidFill>
              <a:latin typeface="+mn-lt"/>
            </a:endParaRPr>
          </a:p>
        </p:txBody>
      </p:sp>
      <p:sp>
        <p:nvSpPr>
          <p:cNvPr id="9" name="FirstDividerHider">
            <a:extLst>
              <a:ext uri="{FF2B5EF4-FFF2-40B4-BE49-F238E27FC236}">
                <a16:creationId xmlns:a16="http://schemas.microsoft.com/office/drawing/2014/main" id="{F5902C4D-6221-4E36-A2F9-055DD294206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GB"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378755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9E9DC-73AB-4937-8E9D-917F9B961D32}"/>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33F3B588-C8B8-4584-A401-164B371DB5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331CDDF1-FF8D-4B1A-957D-BC1D3D2138A3}"/>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5" name="Footer Placeholder 4">
            <a:extLst>
              <a:ext uri="{FF2B5EF4-FFF2-40B4-BE49-F238E27FC236}">
                <a16:creationId xmlns:a16="http://schemas.microsoft.com/office/drawing/2014/main" id="{63B5C280-420F-4945-A5E6-11C44BA4A8E4}"/>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8275DF93-1580-4C96-9A96-937F9D286AE5}"/>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1236247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7CACF-268B-4A52-85D1-3F912D6068E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B3F2EF5B-4140-4D3F-9199-0B368C63F1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55817C-8A2A-40E0-84F7-314B0C3C6172}"/>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5" name="Footer Placeholder 4">
            <a:extLst>
              <a:ext uri="{FF2B5EF4-FFF2-40B4-BE49-F238E27FC236}">
                <a16:creationId xmlns:a16="http://schemas.microsoft.com/office/drawing/2014/main" id="{A7A6ECFD-246E-40B6-929B-E85B6ADAF243}"/>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9B409F3-77EC-4D51-9F64-4A4B6E2C7EC4}"/>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998504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4C4D7-83EB-4EAE-AA0B-45E592C1A55C}"/>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1E488039-2B16-4562-BB00-DDD087BE99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8D854259-773B-4175-878B-45B12CC58F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CC220118-7B16-49BE-9DBA-4DE489A5841F}"/>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6" name="Footer Placeholder 5">
            <a:extLst>
              <a:ext uri="{FF2B5EF4-FFF2-40B4-BE49-F238E27FC236}">
                <a16:creationId xmlns:a16="http://schemas.microsoft.com/office/drawing/2014/main" id="{388CD90A-6FD1-470A-8126-4B432B09B21A}"/>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28A06958-A29A-45B5-8658-BD1EC651DC05}"/>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460478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9C285-CCC4-4CCD-93B8-4530A0205C25}"/>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452FD709-648A-4547-835E-9ED157A349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EBACC54-0724-4FB1-94CD-1D1B87F1148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66F81B59-84FE-4560-90DB-2B05314C7D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0FFA8F4-DF82-42DA-97C8-E70FF00891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2530F137-B8A2-4C27-9690-83541AB1962A}"/>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8" name="Footer Placeholder 7">
            <a:extLst>
              <a:ext uri="{FF2B5EF4-FFF2-40B4-BE49-F238E27FC236}">
                <a16:creationId xmlns:a16="http://schemas.microsoft.com/office/drawing/2014/main" id="{B516FDB6-EBF8-4264-8346-FB903C7F50E5}"/>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4E56FD37-9A12-44DE-ADF3-234246FB3277}"/>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1974817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C3BC7-1AC4-434C-A7EC-88C4F62C8DDD}"/>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C1906FE9-8308-455D-AE6E-794C6BB9A66A}"/>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4" name="Footer Placeholder 3">
            <a:extLst>
              <a:ext uri="{FF2B5EF4-FFF2-40B4-BE49-F238E27FC236}">
                <a16:creationId xmlns:a16="http://schemas.microsoft.com/office/drawing/2014/main" id="{38020BF5-64F9-4869-A4CB-9AD50B0BABB5}"/>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60DE7CFF-DD1F-4922-9DC2-9F2DE7DAC71A}"/>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514438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FC92FD-2188-4CC3-8EC4-FAB9180CB162}"/>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3" name="Footer Placeholder 2">
            <a:extLst>
              <a:ext uri="{FF2B5EF4-FFF2-40B4-BE49-F238E27FC236}">
                <a16:creationId xmlns:a16="http://schemas.microsoft.com/office/drawing/2014/main" id="{7ADFB43A-3045-4EC8-9A34-D99F092BF7B2}"/>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6C255A1A-388F-47D8-888D-5FA3C0D30601}"/>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3282157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00DA4-77D1-4513-8CC9-C1866FE9C2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52261602-FAFB-403A-8853-2559B2D0527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2B9C9D3F-5624-41C9-990F-0A61774308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A84FFA-721A-4885-B42E-C201A9FCA373}"/>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6" name="Footer Placeholder 5">
            <a:extLst>
              <a:ext uri="{FF2B5EF4-FFF2-40B4-BE49-F238E27FC236}">
                <a16:creationId xmlns:a16="http://schemas.microsoft.com/office/drawing/2014/main" id="{13B63EB7-A067-488F-BF81-041E96009BE8}"/>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D93C398-AC2B-4920-BDC5-322A527DA3FC}"/>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1158119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49949-FC94-45D6-BB57-C558913339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7B3EDAC7-1DC8-454A-858F-6AC5401AA9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315BD1CE-9CBC-4481-9099-ED0E17CE71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AE4AF0-BCC4-4998-9162-3E7CC0B9B8BC}"/>
              </a:ext>
            </a:extLst>
          </p:cNvPr>
          <p:cNvSpPr>
            <a:spLocks noGrp="1"/>
          </p:cNvSpPr>
          <p:nvPr>
            <p:ph type="dt" sz="half" idx="10"/>
          </p:nvPr>
        </p:nvSpPr>
        <p:spPr/>
        <p:txBody>
          <a:bodyPr/>
          <a:lstStyle/>
          <a:p>
            <a:fld id="{A6112C04-DEFC-4E00-B19B-047FF3E46D57}" type="datetimeFigureOut">
              <a:rPr lang="de-DE" smtClean="0"/>
              <a:t>09.06.2021</a:t>
            </a:fld>
            <a:endParaRPr lang="de-DE"/>
          </a:p>
        </p:txBody>
      </p:sp>
      <p:sp>
        <p:nvSpPr>
          <p:cNvPr id="6" name="Footer Placeholder 5">
            <a:extLst>
              <a:ext uri="{FF2B5EF4-FFF2-40B4-BE49-F238E27FC236}">
                <a16:creationId xmlns:a16="http://schemas.microsoft.com/office/drawing/2014/main" id="{E20AAADF-06BB-45A5-AABA-E92540063AF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90D68C57-6E2C-4289-AAC4-75FD1BBF033B}"/>
              </a:ext>
            </a:extLst>
          </p:cNvPr>
          <p:cNvSpPr>
            <a:spLocks noGrp="1"/>
          </p:cNvSpPr>
          <p:nvPr>
            <p:ph type="sldNum" sz="quarter" idx="12"/>
          </p:nvPr>
        </p:nvSpPr>
        <p:spPr/>
        <p:txBody>
          <a:bodyPr/>
          <a:lstStyle/>
          <a:p>
            <a:fld id="{C552BB5C-595D-4C92-AA67-E33008D03CFE}" type="slidenum">
              <a:rPr lang="de-DE" smtClean="0"/>
              <a:t>‹#›</a:t>
            </a:fld>
            <a:endParaRPr lang="de-DE"/>
          </a:p>
        </p:txBody>
      </p:sp>
    </p:spTree>
    <p:extLst>
      <p:ext uri="{BB962C8B-B14F-4D97-AF65-F5344CB8AC3E}">
        <p14:creationId xmlns:p14="http://schemas.microsoft.com/office/powerpoint/2010/main" val="1443218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8B7019-BFFF-4CEC-875C-E721040A0E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1FC0E5E-DC39-4472-B9C8-0EB0C537A1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E823643A-C668-4084-9FD2-391C464FA6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112C04-DEFC-4E00-B19B-047FF3E46D57}" type="datetimeFigureOut">
              <a:rPr lang="de-DE" smtClean="0"/>
              <a:t>09.06.2021</a:t>
            </a:fld>
            <a:endParaRPr lang="de-DE"/>
          </a:p>
        </p:txBody>
      </p:sp>
      <p:sp>
        <p:nvSpPr>
          <p:cNvPr id="5" name="Footer Placeholder 4">
            <a:extLst>
              <a:ext uri="{FF2B5EF4-FFF2-40B4-BE49-F238E27FC236}">
                <a16:creationId xmlns:a16="http://schemas.microsoft.com/office/drawing/2014/main" id="{67EE94E1-8BC1-4051-9503-30D1197BDF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3102EF6A-21F7-409D-ADD2-6D295C7658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52BB5C-595D-4C92-AA67-E33008D03CFE}" type="slidenum">
              <a:rPr lang="de-DE" smtClean="0"/>
              <a:t>‹#›</a:t>
            </a:fld>
            <a:endParaRPr lang="de-DE"/>
          </a:p>
        </p:txBody>
      </p:sp>
    </p:spTree>
    <p:extLst>
      <p:ext uri="{BB962C8B-B14F-4D97-AF65-F5344CB8AC3E}">
        <p14:creationId xmlns:p14="http://schemas.microsoft.com/office/powerpoint/2010/main" val="24277077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 Id="rId5" Type="http://schemas.openxmlformats.org/officeDocument/2006/relationships/image" Target="../media/image2.sv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customXml" Target="../../customXml/item9.xml"/><Relationship Id="rId1" Type="http://schemas.openxmlformats.org/officeDocument/2006/relationships/customXml" Target="../../customXml/item6.xml"/><Relationship Id="rId5" Type="http://schemas.openxmlformats.org/officeDocument/2006/relationships/notesSlide" Target="../notesSlides/notesSlide3.xml"/><Relationship Id="rId4"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customXml" Target="../../customXml/item11.xml"/><Relationship Id="rId1" Type="http://schemas.openxmlformats.org/officeDocument/2006/relationships/customXml" Target="../../customXml/item1.xml"/><Relationship Id="rId5" Type="http://schemas.openxmlformats.org/officeDocument/2006/relationships/notesSlide" Target="../notesSlides/notesSlide4.xml"/><Relationship Id="rId4"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customXml" Target="../../customXml/item4.xml"/><Relationship Id="rId1" Type="http://schemas.openxmlformats.org/officeDocument/2006/relationships/customXml" Target="../../customXml/item7.xml"/><Relationship Id="rId5" Type="http://schemas.openxmlformats.org/officeDocument/2006/relationships/notesSlide" Target="../notesSlides/notesSlide5.xml"/><Relationship Id="rId4"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customXml" Target="../../customXml/item8.xml"/><Relationship Id="rId1" Type="http://schemas.openxmlformats.org/officeDocument/2006/relationships/customXml" Target="../../customXml/item12.xml"/><Relationship Id="rId5" Type="http://schemas.openxmlformats.org/officeDocument/2006/relationships/notesSlide" Target="../notesSlides/notesSlide6.xml"/><Relationship Id="rId4"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ct/WG4_protocollars_ex-CN4/TSGCT4_85bis_Sophia_Antipolis/LSout/C4-185505.zip"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ct/TSG_CT/TSGC_92e/Docs/CP-211017.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sa/WG3_Security/TSGS3_103e/Inbox/Drafts/draft_S3-211752-r4.do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hyperlink" Target="https://www.3gpp.org/ftp/tsg_ct/WG4_protocollars_ex-CN4/TSGCT4_102e_meeting/Docs/C4-211156.zip" TargetMode="External"/><Relationship Id="rId2" Type="http://schemas.openxmlformats.org/officeDocument/2006/relationships/customXml" Target="../../customXml/item3.xml"/><Relationship Id="rId1" Type="http://schemas.openxmlformats.org/officeDocument/2006/relationships/customXml" Target="../../customXml/item2.xml"/><Relationship Id="rId6" Type="http://schemas.openxmlformats.org/officeDocument/2006/relationships/hyperlink" Target="https://www.3gpp.org/ftp/tsg_sa/WG3_Security/TSGS3_101e/Docs/S3-203495.zip" TargetMode="External"/><Relationship Id="rId5" Type="http://schemas.openxmlformats.org/officeDocument/2006/relationships/notesSlide" Target="../notesSlides/notesSlide2.xml"/><Relationship Id="rId4"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ct/WG4_protocollars_ex-CN4/TSGCT4_102e_meeting/Docs/C4-211156.zip" TargetMode="External"/><Relationship Id="rId2" Type="http://schemas.openxmlformats.org/officeDocument/2006/relationships/hyperlink" Target="https://www.3gpp.org/ftp/tsg_sa/WG3_Security/TSGS3_101e/Docs/S3-203495.zip" TargetMode="Externa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5DB9-990D-42FA-8A96-AE9E2B1A33B1}"/>
              </a:ext>
            </a:extLst>
          </p:cNvPr>
          <p:cNvSpPr>
            <a:spLocks noGrp="1"/>
          </p:cNvSpPr>
          <p:nvPr>
            <p:ph type="ctrTitle"/>
          </p:nvPr>
        </p:nvSpPr>
        <p:spPr>
          <a:xfrm>
            <a:off x="479425" y="2000250"/>
            <a:ext cx="10409154" cy="1657350"/>
          </a:xfrm>
        </p:spPr>
        <p:txBody>
          <a:bodyPr/>
          <a:lstStyle/>
          <a:p>
            <a:r>
              <a:rPr lang="en-US" sz="5400" dirty="0"/>
              <a:t>On misalignment between SA3 and CT4 on the usage of OAuth 2.0 in NRF APIs</a:t>
            </a:r>
          </a:p>
        </p:txBody>
      </p:sp>
      <p:sp>
        <p:nvSpPr>
          <p:cNvPr id="7" name="Subtitle 6">
            <a:extLst>
              <a:ext uri="{FF2B5EF4-FFF2-40B4-BE49-F238E27FC236}">
                <a16:creationId xmlns:a16="http://schemas.microsoft.com/office/drawing/2014/main" id="{0C970B8A-6446-4309-BA67-3F11CD1B12A0}"/>
              </a:ext>
            </a:extLst>
          </p:cNvPr>
          <p:cNvSpPr>
            <a:spLocks noGrp="1"/>
          </p:cNvSpPr>
          <p:nvPr>
            <p:ph type="subTitle" idx="1"/>
          </p:nvPr>
        </p:nvSpPr>
        <p:spPr>
          <a:xfrm>
            <a:off x="479425" y="4739272"/>
            <a:ext cx="5472114" cy="1112085"/>
          </a:xfrm>
        </p:spPr>
        <p:txBody>
          <a:bodyPr/>
          <a:lstStyle/>
          <a:p>
            <a:endParaRPr lang="en-US" dirty="0"/>
          </a:p>
          <a:p>
            <a:r>
              <a:rPr lang="en-US" dirty="0"/>
              <a:t>Source: Nokia</a:t>
            </a:r>
            <a:endParaRPr lang="en-US" dirty="0">
              <a:highlight>
                <a:srgbClr val="00FFFF"/>
              </a:highlight>
            </a:endParaRPr>
          </a:p>
        </p:txBody>
      </p:sp>
      <p:pic>
        <p:nvPicPr>
          <p:cNvPr id="12" name="Graphic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487410" y="476250"/>
            <a:ext cx="261523" cy="261523"/>
          </a:xfrm>
          <a:prstGeom prst="rect">
            <a:avLst/>
          </a:prstGeom>
        </p:spPr>
      </p:pic>
      <p:sp>
        <p:nvSpPr>
          <p:cNvPr id="5" name="Text Box 14">
            <a:extLst>
              <a:ext uri="{FF2B5EF4-FFF2-40B4-BE49-F238E27FC236}">
                <a16:creationId xmlns:a16="http://schemas.microsoft.com/office/drawing/2014/main" id="{B0846BEF-572F-4A67-9783-0FB1B9E7ABF9}"/>
              </a:ext>
            </a:extLst>
          </p:cNvPr>
          <p:cNvSpPr txBox="1">
            <a:spLocks noChangeArrowheads="1"/>
          </p:cNvSpPr>
          <p:nvPr/>
        </p:nvSpPr>
        <p:spPr bwMode="auto">
          <a:xfrm>
            <a:off x="133350" y="36513"/>
            <a:ext cx="45007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600" b="1" dirty="0">
                <a:latin typeface="Arial "/>
              </a:rPr>
              <a:t>3GPP TSG SA Meeting #92e</a:t>
            </a:r>
            <a:br>
              <a:rPr lang="sv-SE" altLang="en-US" sz="1600" b="1" dirty="0">
                <a:latin typeface="Arial "/>
              </a:rPr>
            </a:br>
            <a:r>
              <a:rPr lang="en-US" altLang="en-US" sz="1600" b="1" dirty="0">
                <a:latin typeface="Arial "/>
              </a:rPr>
              <a:t>15 - 21 June 2021, Electronic meeting</a:t>
            </a:r>
            <a:endParaRPr lang="sv-SE" altLang="en-US" sz="1600" b="1" dirty="0">
              <a:latin typeface="Arial "/>
            </a:endParaRPr>
          </a:p>
        </p:txBody>
      </p:sp>
      <p:sp>
        <p:nvSpPr>
          <p:cNvPr id="6" name="Text Box 14">
            <a:extLst>
              <a:ext uri="{FF2B5EF4-FFF2-40B4-BE49-F238E27FC236}">
                <a16:creationId xmlns:a16="http://schemas.microsoft.com/office/drawing/2014/main" id="{974827D5-212F-4EB4-A7C5-A360B8C61EAA}"/>
              </a:ext>
            </a:extLst>
          </p:cNvPr>
          <p:cNvSpPr txBox="1">
            <a:spLocks noChangeArrowheads="1"/>
          </p:cNvSpPr>
          <p:nvPr/>
        </p:nvSpPr>
        <p:spPr bwMode="auto">
          <a:xfrm>
            <a:off x="9163050" y="133350"/>
            <a:ext cx="2600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600" b="1" dirty="0">
                <a:latin typeface="Arial "/>
              </a:rPr>
              <a:t>SP-210555</a:t>
            </a:r>
          </a:p>
        </p:txBody>
      </p:sp>
    </p:spTree>
    <p:custDataLst>
      <p:tags r:id="rId1"/>
    </p:custDataLst>
    <p:extLst>
      <p:ext uri="{BB962C8B-B14F-4D97-AF65-F5344CB8AC3E}">
        <p14:creationId xmlns:p14="http://schemas.microsoft.com/office/powerpoint/2010/main" val="1649952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18555-3338-443D-B483-A6B0F44567F0}"/>
              </a:ext>
            </a:extLst>
          </p:cNvPr>
          <p:cNvSpPr>
            <a:spLocks noGrp="1"/>
          </p:cNvSpPr>
          <p:nvPr>
            <p:ph type="title"/>
          </p:nvPr>
        </p:nvSpPr>
        <p:spPr>
          <a:xfrm>
            <a:off x="479424" y="476250"/>
            <a:ext cx="10112033" cy="593967"/>
          </a:xfrm>
        </p:spPr>
        <p:txBody>
          <a:bodyPr/>
          <a:lstStyle/>
          <a:p>
            <a:r>
              <a:rPr lang="en-US" dirty="0"/>
              <a:t>Usage of Oauth2 in the NRF APIs (1 of 3)</a:t>
            </a:r>
          </a:p>
        </p:txBody>
      </p:sp>
      <p:sp>
        <p:nvSpPr>
          <p:cNvPr id="3" name="Content Placeholder 2">
            <a:extLst>
              <a:ext uri="{FF2B5EF4-FFF2-40B4-BE49-F238E27FC236}">
                <a16:creationId xmlns:a16="http://schemas.microsoft.com/office/drawing/2014/main" id="{83C569F6-4A5A-4634-BDC7-A6051A1A33EF}"/>
              </a:ext>
            </a:extLst>
          </p:cNvPr>
          <p:cNvSpPr>
            <a:spLocks noGrp="1"/>
          </p:cNvSpPr>
          <p:nvPr>
            <p:ph sz="quarter" idx="11"/>
          </p:nvPr>
        </p:nvSpPr>
        <p:spPr>
          <a:xfrm>
            <a:off x="479424" y="1844675"/>
            <a:ext cx="10112034" cy="4392612"/>
          </a:xfrm>
        </p:spPr>
        <p:txBody>
          <a:bodyPr/>
          <a:lstStyle/>
          <a:p>
            <a:r>
              <a:rPr lang="en-US" dirty="0"/>
              <a:t>CT4 added Oauth2-based authorization to the NRF-specific APIs (NFManagement and NFDiscovery) in the very first versions of TS 29.510 (TS version 0.7.0, May 2018)</a:t>
            </a:r>
          </a:p>
          <a:p>
            <a:pPr marL="0" indent="0">
              <a:buNone/>
            </a:pPr>
            <a:endParaRPr lang="en-US" sz="1800" dirty="0"/>
          </a:p>
          <a:p>
            <a:pPr lvl="1"/>
            <a:r>
              <a:rPr lang="en-US" sz="1800" dirty="0"/>
              <a:t>It is optional to be used (based on operator’s deployment choice)</a:t>
            </a:r>
          </a:p>
          <a:p>
            <a:pPr lvl="1"/>
            <a:endParaRPr lang="en-US" sz="1800" dirty="0"/>
          </a:p>
          <a:p>
            <a:pPr lvl="1"/>
            <a:r>
              <a:rPr lang="en-US" sz="1800" dirty="0"/>
              <a:t>Its usage is independent for each API (NFManagement / NFDiscovery)</a:t>
            </a:r>
          </a:p>
          <a:p>
            <a:pPr lvl="1"/>
            <a:endParaRPr lang="en-US" sz="1800" dirty="0"/>
          </a:p>
          <a:p>
            <a:pPr lvl="1"/>
            <a:r>
              <a:rPr lang="en-US" sz="1800" dirty="0"/>
              <a:t>It is not used in Access Token Request API or in Bootstrapping API</a:t>
            </a:r>
          </a:p>
          <a:p>
            <a:pPr lvl="1"/>
            <a:endParaRPr lang="en-US" sz="1800" dirty="0"/>
          </a:p>
          <a:p>
            <a:pPr lvl="1"/>
            <a:endParaRPr lang="en-US" sz="1800" dirty="0"/>
          </a:p>
          <a:p>
            <a:pPr marL="0" indent="0">
              <a:buNone/>
            </a:pPr>
            <a:endParaRPr lang="en-US" sz="1800" dirty="0"/>
          </a:p>
          <a:p>
            <a:pPr lvl="1"/>
            <a:endParaRPr lang="en-US" dirty="0"/>
          </a:p>
          <a:p>
            <a:pPr marL="0" indent="0">
              <a:buNone/>
            </a:pPr>
            <a:endParaRPr lang="en-US" dirty="0"/>
          </a:p>
        </p:txBody>
      </p:sp>
    </p:spTree>
    <p:extLst>
      <p:ext uri="{BB962C8B-B14F-4D97-AF65-F5344CB8AC3E}">
        <p14:creationId xmlns:p14="http://schemas.microsoft.com/office/powerpoint/2010/main" val="1973353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18555-3338-443D-B483-A6B0F44567F0}"/>
              </a:ext>
            </a:extLst>
          </p:cNvPr>
          <p:cNvSpPr>
            <a:spLocks noGrp="1"/>
          </p:cNvSpPr>
          <p:nvPr>
            <p:ph type="title"/>
          </p:nvPr>
        </p:nvSpPr>
        <p:spPr>
          <a:xfrm>
            <a:off x="479425" y="476250"/>
            <a:ext cx="10099732" cy="598067"/>
          </a:xfrm>
        </p:spPr>
        <p:txBody>
          <a:bodyPr/>
          <a:lstStyle/>
          <a:p>
            <a:r>
              <a:rPr lang="en-US" dirty="0"/>
              <a:t>Usage of Oauth2 in the NRF APIs (2 of 3)</a:t>
            </a:r>
          </a:p>
        </p:txBody>
      </p:sp>
      <p:sp>
        <p:nvSpPr>
          <p:cNvPr id="3" name="Content Placeholder 2">
            <a:extLst>
              <a:ext uri="{FF2B5EF4-FFF2-40B4-BE49-F238E27FC236}">
                <a16:creationId xmlns:a16="http://schemas.microsoft.com/office/drawing/2014/main" id="{83C569F6-4A5A-4634-BDC7-A6051A1A33EF}"/>
              </a:ext>
            </a:extLst>
          </p:cNvPr>
          <p:cNvSpPr>
            <a:spLocks noGrp="1"/>
          </p:cNvSpPr>
          <p:nvPr>
            <p:ph sz="quarter" idx="11"/>
          </p:nvPr>
        </p:nvSpPr>
        <p:spPr>
          <a:xfrm>
            <a:off x="479425" y="1844675"/>
            <a:ext cx="10099732" cy="4392612"/>
          </a:xfrm>
        </p:spPr>
        <p:txBody>
          <a:bodyPr/>
          <a:lstStyle/>
          <a:p>
            <a:r>
              <a:rPr lang="en-US" dirty="0"/>
              <a:t>It was seen by CT4 as beneficial to employ the same authorization principles used for all other APIs, based on Oauth2, but applied to the NRF-specific APIs as well. It allows to apply policies such as:</a:t>
            </a:r>
          </a:p>
          <a:p>
            <a:pPr lvl="1"/>
            <a:endParaRPr lang="en-US" sz="1800" dirty="0"/>
          </a:p>
          <a:p>
            <a:pPr lvl="1"/>
            <a:r>
              <a:rPr lang="en-US" sz="1800" dirty="0"/>
              <a:t>Certain consumers of the NRF APIs may be allowed to invoke NFDiscovery but not allowed to invoke NFManagement (and vice versa)</a:t>
            </a:r>
          </a:p>
          <a:p>
            <a:pPr lvl="1"/>
            <a:endParaRPr lang="en-US" sz="1800" dirty="0"/>
          </a:p>
          <a:p>
            <a:pPr lvl="1"/>
            <a:r>
              <a:rPr lang="en-US" sz="1800" dirty="0"/>
              <a:t>Certain consumers of the NRF APIs may be allowed to invoke certain operations of NFManagement (e.g., subscribe to changes of discovered NF profiles), but not others (e.g., not allowed to register, or to query the NRF catalog of NF Instances)</a:t>
            </a:r>
          </a:p>
          <a:p>
            <a:pPr lvl="1"/>
            <a:endParaRPr lang="en-US" sz="1800" dirty="0"/>
          </a:p>
          <a:p>
            <a:pPr lvl="1"/>
            <a:r>
              <a:rPr lang="en-US" sz="1800" dirty="0"/>
              <a:t>It allows easy evolution, consistent with all other APIs in 5GC, to apply this same Oauth2-based authorization mechanism when more NRF services/resources/operations are added in the future</a:t>
            </a:r>
          </a:p>
          <a:p>
            <a:pPr lvl="2"/>
            <a:endParaRPr lang="en-US" dirty="0"/>
          </a:p>
          <a:p>
            <a:pPr marL="0" indent="0">
              <a:buNone/>
            </a:pPr>
            <a:endParaRPr lang="en-US" dirty="0"/>
          </a:p>
          <a:p>
            <a:pPr lvl="1"/>
            <a:endParaRPr lang="en-US" dirty="0"/>
          </a:p>
          <a:p>
            <a:pPr marL="0" indent="0">
              <a:buNone/>
            </a:pPr>
            <a:endParaRPr lang="en-US" dirty="0"/>
          </a:p>
        </p:txBody>
      </p:sp>
    </p:spTree>
    <p:extLst>
      <p:ext uri="{BB962C8B-B14F-4D97-AF65-F5344CB8AC3E}">
        <p14:creationId xmlns:p14="http://schemas.microsoft.com/office/powerpoint/2010/main" val="672808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18555-3338-443D-B483-A6B0F44567F0}"/>
              </a:ext>
            </a:extLst>
          </p:cNvPr>
          <p:cNvSpPr>
            <a:spLocks noGrp="1"/>
          </p:cNvSpPr>
          <p:nvPr>
            <p:ph type="title"/>
          </p:nvPr>
        </p:nvSpPr>
        <p:spPr>
          <a:xfrm>
            <a:off x="479425" y="476250"/>
            <a:ext cx="10128434" cy="593967"/>
          </a:xfrm>
        </p:spPr>
        <p:txBody>
          <a:bodyPr/>
          <a:lstStyle/>
          <a:p>
            <a:r>
              <a:rPr lang="en-US" dirty="0"/>
              <a:t>Usage of Oauth2 in the NRF APIs (3 of 3)</a:t>
            </a:r>
          </a:p>
        </p:txBody>
      </p:sp>
      <p:sp>
        <p:nvSpPr>
          <p:cNvPr id="3" name="Content Placeholder 2">
            <a:extLst>
              <a:ext uri="{FF2B5EF4-FFF2-40B4-BE49-F238E27FC236}">
                <a16:creationId xmlns:a16="http://schemas.microsoft.com/office/drawing/2014/main" id="{83C569F6-4A5A-4634-BDC7-A6051A1A33EF}"/>
              </a:ext>
            </a:extLst>
          </p:cNvPr>
          <p:cNvSpPr>
            <a:spLocks noGrp="1"/>
          </p:cNvSpPr>
          <p:nvPr>
            <p:ph sz="quarter" idx="11"/>
          </p:nvPr>
        </p:nvSpPr>
        <p:spPr>
          <a:xfrm>
            <a:off x="479424" y="1844675"/>
            <a:ext cx="10128435" cy="4392612"/>
          </a:xfrm>
        </p:spPr>
        <p:txBody>
          <a:bodyPr/>
          <a:lstStyle/>
          <a:p>
            <a:r>
              <a:rPr lang="en-US" dirty="0"/>
              <a:t>When this potential misalignment between TS 33.501 and TS 29.510 was discussed in SA3 and CT4, it was argued by some companies:</a:t>
            </a:r>
          </a:p>
          <a:p>
            <a:pPr lvl="1"/>
            <a:r>
              <a:rPr lang="en-US" sz="1800" dirty="0"/>
              <a:t>Oauth2 cannot be used in NFManagement API because that’s the mechanism used for </a:t>
            </a:r>
            <a:r>
              <a:rPr lang="en-US" sz="1800" dirty="0">
                <a:highlight>
                  <a:srgbClr val="FFFF00"/>
                </a:highlight>
              </a:rPr>
              <a:t>Oauth2 Client Registration </a:t>
            </a:r>
            <a:r>
              <a:rPr lang="en-US" sz="1800" dirty="0"/>
              <a:t>(NFManagement_Register service operation)</a:t>
            </a:r>
          </a:p>
          <a:p>
            <a:pPr lvl="1"/>
            <a:r>
              <a:rPr lang="en-US" sz="1800" dirty="0"/>
              <a:t>It would lead to a chicken-and-egg problem, since an Oauth2 Access Token must be obtained in order to be registered as an Oauth2 client</a:t>
            </a:r>
          </a:p>
          <a:p>
            <a:endParaRPr lang="en-US" dirty="0"/>
          </a:p>
          <a:p>
            <a:r>
              <a:rPr lang="en-US" dirty="0"/>
              <a:t>This leads to another major deviation and misalignment:</a:t>
            </a:r>
          </a:p>
          <a:p>
            <a:pPr lvl="1"/>
            <a:r>
              <a:rPr lang="en-US" sz="1800" dirty="0"/>
              <a:t>How to perform the </a:t>
            </a:r>
            <a:r>
              <a:rPr lang="en-US" sz="1800" dirty="0">
                <a:highlight>
                  <a:srgbClr val="FFFF00"/>
                </a:highlight>
              </a:rPr>
              <a:t>Oauth2 Client Registration </a:t>
            </a:r>
            <a:r>
              <a:rPr lang="en-US" sz="1800" dirty="0"/>
              <a:t>in NRF</a:t>
            </a:r>
          </a:p>
          <a:p>
            <a:pPr lvl="1"/>
            <a:endParaRPr lang="en-US" dirty="0"/>
          </a:p>
          <a:p>
            <a:pPr marL="0" indent="0">
              <a:buNone/>
            </a:pPr>
            <a:endParaRPr lang="en-US" dirty="0"/>
          </a:p>
        </p:txBody>
      </p:sp>
    </p:spTree>
    <p:extLst>
      <p:ext uri="{BB962C8B-B14F-4D97-AF65-F5344CB8AC3E}">
        <p14:creationId xmlns:p14="http://schemas.microsoft.com/office/powerpoint/2010/main" val="454746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BC608A-7274-42DD-BC0B-E95733B2E944}"/>
              </a:ext>
            </a:extLst>
          </p:cNvPr>
          <p:cNvSpPr>
            <a:spLocks noGrp="1"/>
          </p:cNvSpPr>
          <p:nvPr>
            <p:ph type="title"/>
          </p:nvPr>
        </p:nvSpPr>
        <p:spPr>
          <a:xfrm>
            <a:off x="479425" y="476250"/>
            <a:ext cx="8353426" cy="589867"/>
          </a:xfrm>
        </p:spPr>
        <p:txBody>
          <a:bodyPr/>
          <a:lstStyle/>
          <a:p>
            <a:r>
              <a:rPr lang="en-US" dirty="0"/>
              <a:t>Oauth2 Client Registration (1 of 4)</a:t>
            </a:r>
          </a:p>
        </p:txBody>
      </p:sp>
      <p:sp>
        <p:nvSpPr>
          <p:cNvPr id="2" name="Content Placeholder 1">
            <a:extLst>
              <a:ext uri="{FF2B5EF4-FFF2-40B4-BE49-F238E27FC236}">
                <a16:creationId xmlns:a16="http://schemas.microsoft.com/office/drawing/2014/main" id="{B7A377B4-E61C-4246-8835-C1C8E9AA824F}"/>
              </a:ext>
            </a:extLst>
          </p:cNvPr>
          <p:cNvSpPr>
            <a:spLocks noGrp="1"/>
          </p:cNvSpPr>
          <p:nvPr>
            <p:ph sz="quarter" idx="11"/>
          </p:nvPr>
        </p:nvSpPr>
        <p:spPr>
          <a:xfrm>
            <a:off x="488568" y="1385824"/>
            <a:ext cx="10065985" cy="5234432"/>
          </a:xfrm>
        </p:spPr>
        <p:txBody>
          <a:bodyPr>
            <a:normAutofit fontScale="92500" lnSpcReduction="20000"/>
          </a:bodyPr>
          <a:lstStyle/>
          <a:p>
            <a:pPr>
              <a:spcAft>
                <a:spcPts val="600"/>
              </a:spcAft>
            </a:pPr>
            <a:r>
              <a:rPr lang="en-US" dirty="0"/>
              <a:t>Oauth2 Client Registration is the process by which an entity is “enrolled” in an authorization server as a potential consumer of the Access Token Request service</a:t>
            </a:r>
          </a:p>
          <a:p>
            <a:pPr lvl="1">
              <a:spcAft>
                <a:spcPts val="600"/>
              </a:spcAft>
            </a:pPr>
            <a:r>
              <a:rPr lang="en-US" sz="1600" dirty="0"/>
              <a:t>This is something essentially applicable to an NF Service </a:t>
            </a:r>
            <a:r>
              <a:rPr lang="en-US" sz="1600" dirty="0">
                <a:highlight>
                  <a:srgbClr val="FFFF00"/>
                </a:highlight>
              </a:rPr>
              <a:t>Consumer</a:t>
            </a:r>
            <a:r>
              <a:rPr lang="en-US" sz="1600" dirty="0"/>
              <a:t>, with views to obtaining an access token, and later invoke services on an NF Service Producer</a:t>
            </a:r>
          </a:p>
          <a:p>
            <a:pPr lvl="1">
              <a:spcAft>
                <a:spcPts val="600"/>
              </a:spcAft>
            </a:pPr>
            <a:r>
              <a:rPr lang="en-US" sz="1600" dirty="0"/>
              <a:t>As indicated in IETF RFC 6749 “The OAuth 2.0 Authorization Framework”, clause 2:</a:t>
            </a:r>
          </a:p>
          <a:p>
            <a:pPr marL="1092200" lvl="3" indent="0">
              <a:spcAft>
                <a:spcPts val="600"/>
              </a:spcAft>
              <a:buNone/>
            </a:pPr>
            <a:r>
              <a:rPr lang="en-US" sz="1400" dirty="0"/>
              <a:t>“Client registration does not require a direct interaction between the client and the authorization server”</a:t>
            </a:r>
          </a:p>
          <a:p>
            <a:pPr lvl="1">
              <a:spcAft>
                <a:spcPts val="600"/>
              </a:spcAft>
            </a:pPr>
            <a:endParaRPr lang="en-US" sz="1400" dirty="0"/>
          </a:p>
          <a:p>
            <a:pPr>
              <a:spcAft>
                <a:spcPts val="600"/>
              </a:spcAft>
            </a:pPr>
            <a:r>
              <a:rPr lang="en-US" dirty="0"/>
              <a:t>TS 33.501 specifies that the Oauth2 client registration shall be done by invoking the NFManagement_Register service operation</a:t>
            </a:r>
          </a:p>
          <a:p>
            <a:pPr lvl="1">
              <a:spcAft>
                <a:spcPts val="600"/>
              </a:spcAft>
            </a:pPr>
            <a:r>
              <a:rPr lang="en-US" sz="1600" dirty="0"/>
              <a:t>This approach is not consistent; e.g., in roaming scenarios:</a:t>
            </a:r>
          </a:p>
          <a:p>
            <a:pPr lvl="2">
              <a:spcAft>
                <a:spcPts val="600"/>
              </a:spcAft>
            </a:pPr>
            <a:r>
              <a:rPr lang="en-US" sz="1400" dirty="0"/>
              <a:t>The NF Service Consumer in VPLMN does not register in the H-NRF</a:t>
            </a:r>
          </a:p>
          <a:p>
            <a:pPr lvl="2">
              <a:spcAft>
                <a:spcPts val="600"/>
              </a:spcAft>
            </a:pPr>
            <a:r>
              <a:rPr lang="en-US" sz="1400" dirty="0"/>
              <a:t>Still, the H-NRF issues access tokens for those NF Service Consumers</a:t>
            </a:r>
          </a:p>
          <a:p>
            <a:pPr lvl="1">
              <a:spcAft>
                <a:spcPts val="600"/>
              </a:spcAft>
            </a:pPr>
            <a:r>
              <a:rPr lang="en-US" sz="1600" dirty="0"/>
              <a:t>Also, not consistent in scenarios with multiple slices. E.g., UE registration with AMF Reallocation:</a:t>
            </a:r>
          </a:p>
          <a:p>
            <a:pPr lvl="2">
              <a:spcAft>
                <a:spcPts val="600"/>
              </a:spcAft>
            </a:pPr>
            <a:r>
              <a:rPr lang="en-US" sz="1400" dirty="0"/>
              <a:t>AMF1 in Slice1 may have to discover a different AMF2 in Slice2 using the slice-specific NRF2 provided from NSSF.  It would be very awkward if, in order to consume services from AMF2, AMF1 would have to first Register to NRF2 in Slice2 (a slice that AMF1 does not even support/belong to…)</a:t>
            </a:r>
          </a:p>
          <a:p>
            <a:pPr lvl="1">
              <a:spcAft>
                <a:spcPts val="600"/>
              </a:spcAft>
            </a:pPr>
            <a:endParaRPr lang="en-US" sz="1800" dirty="0"/>
          </a:p>
          <a:p>
            <a:pPr>
              <a:spcAft>
                <a:spcPts val="600"/>
              </a:spcAft>
            </a:pPr>
            <a:endParaRPr lang="en-US" dirty="0"/>
          </a:p>
        </p:txBody>
      </p:sp>
    </p:spTree>
    <p:custDataLst>
      <p:custData r:id="rId1"/>
      <p:custData r:id="rId2"/>
      <p:tags r:id="rId3"/>
    </p:custDataLst>
    <p:extLst>
      <p:ext uri="{BB962C8B-B14F-4D97-AF65-F5344CB8AC3E}">
        <p14:creationId xmlns:p14="http://schemas.microsoft.com/office/powerpoint/2010/main" val="703801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BC608A-7274-42DD-BC0B-E95733B2E944}"/>
              </a:ext>
            </a:extLst>
          </p:cNvPr>
          <p:cNvSpPr>
            <a:spLocks noGrp="1"/>
          </p:cNvSpPr>
          <p:nvPr>
            <p:ph type="title"/>
          </p:nvPr>
        </p:nvSpPr>
        <p:spPr>
          <a:xfrm>
            <a:off x="479425" y="476250"/>
            <a:ext cx="8353426" cy="589867"/>
          </a:xfrm>
        </p:spPr>
        <p:txBody>
          <a:bodyPr/>
          <a:lstStyle/>
          <a:p>
            <a:r>
              <a:rPr lang="en-US" dirty="0"/>
              <a:t>Oauth2 Client Registration (2 of 4)</a:t>
            </a:r>
          </a:p>
        </p:txBody>
      </p:sp>
      <p:sp>
        <p:nvSpPr>
          <p:cNvPr id="2" name="Content Placeholder 1">
            <a:extLst>
              <a:ext uri="{FF2B5EF4-FFF2-40B4-BE49-F238E27FC236}">
                <a16:creationId xmlns:a16="http://schemas.microsoft.com/office/drawing/2014/main" id="{B7A377B4-E61C-4246-8835-C1C8E9AA824F}"/>
              </a:ext>
            </a:extLst>
          </p:cNvPr>
          <p:cNvSpPr>
            <a:spLocks noGrp="1"/>
          </p:cNvSpPr>
          <p:nvPr>
            <p:ph sz="quarter" idx="11"/>
          </p:nvPr>
        </p:nvSpPr>
        <p:spPr>
          <a:xfrm>
            <a:off x="488568" y="1798320"/>
            <a:ext cx="10065985" cy="4763589"/>
          </a:xfrm>
        </p:spPr>
        <p:txBody>
          <a:bodyPr/>
          <a:lstStyle/>
          <a:p>
            <a:pPr>
              <a:spcAft>
                <a:spcPts val="600"/>
              </a:spcAft>
            </a:pPr>
            <a:r>
              <a:rPr lang="en-US" dirty="0"/>
              <a:t>Using NFManagement _Register for Oauth2 Client Registration does not fit at all with how the NRF services have been conceived and designed (both at stage-2 and stage-3 levels, in SA2 and CT4)</a:t>
            </a:r>
          </a:p>
          <a:p>
            <a:pPr>
              <a:spcAft>
                <a:spcPts val="600"/>
              </a:spcAft>
            </a:pPr>
            <a:endParaRPr lang="en-US" dirty="0"/>
          </a:p>
          <a:p>
            <a:pPr lvl="1">
              <a:spcAft>
                <a:spcPts val="600"/>
              </a:spcAft>
            </a:pPr>
            <a:r>
              <a:rPr lang="en-US" sz="1800" dirty="0"/>
              <a:t>The NRF is a repository where NF Instances register to </a:t>
            </a:r>
            <a:r>
              <a:rPr lang="en-US" sz="1800" dirty="0">
                <a:highlight>
                  <a:srgbClr val="FFFF00"/>
                </a:highlight>
              </a:rPr>
              <a:t>advertise their availability</a:t>
            </a:r>
            <a:r>
              <a:rPr lang="en-US" sz="1800" dirty="0"/>
              <a:t>, and to expose how to </a:t>
            </a:r>
            <a:r>
              <a:rPr lang="en-US" sz="1800" dirty="0">
                <a:highlight>
                  <a:srgbClr val="FFFF00"/>
                </a:highlight>
              </a:rPr>
              <a:t>discover and consume their services</a:t>
            </a:r>
            <a:r>
              <a:rPr lang="en-US" sz="1800" dirty="0"/>
              <a:t> (if any); it is meant for NF Service Producers</a:t>
            </a:r>
          </a:p>
          <a:p>
            <a:pPr lvl="1">
              <a:spcAft>
                <a:spcPts val="600"/>
              </a:spcAft>
            </a:pPr>
            <a:endParaRPr lang="en-US" sz="1800" dirty="0"/>
          </a:p>
          <a:p>
            <a:pPr lvl="1">
              <a:spcAft>
                <a:spcPts val="600"/>
              </a:spcAft>
            </a:pPr>
            <a:r>
              <a:rPr lang="en-US" sz="1800" dirty="0"/>
              <a:t>The NRF keeps track of the </a:t>
            </a:r>
            <a:r>
              <a:rPr lang="en-US" sz="1800" dirty="0">
                <a:highlight>
                  <a:srgbClr val="FFFF00"/>
                </a:highlight>
              </a:rPr>
              <a:t>status</a:t>
            </a:r>
            <a:r>
              <a:rPr lang="en-US" sz="1800" dirty="0"/>
              <a:t> of each NF Instance</a:t>
            </a:r>
          </a:p>
          <a:p>
            <a:pPr lvl="1">
              <a:spcAft>
                <a:spcPts val="600"/>
              </a:spcAft>
            </a:pPr>
            <a:endParaRPr lang="en-US" sz="1800" dirty="0"/>
          </a:p>
          <a:p>
            <a:pPr lvl="1">
              <a:spcAft>
                <a:spcPts val="600"/>
              </a:spcAft>
            </a:pPr>
            <a:r>
              <a:rPr lang="en-US" sz="1800" dirty="0"/>
              <a:t>The NF Service Producers maintain such status by invoking periodically a </a:t>
            </a:r>
            <a:r>
              <a:rPr lang="en-US" sz="1800" dirty="0">
                <a:highlight>
                  <a:srgbClr val="FFFF00"/>
                </a:highlight>
              </a:rPr>
              <a:t>Heart-Beat</a:t>
            </a:r>
          </a:p>
          <a:p>
            <a:pPr lvl="2">
              <a:spcAft>
                <a:spcPts val="600"/>
              </a:spcAft>
            </a:pPr>
            <a:r>
              <a:rPr lang="en-US" sz="1800" dirty="0"/>
              <a:t>NF Instances not sending those heart-beats are marked as unavailable and may eventually be removed from NRF</a:t>
            </a:r>
          </a:p>
          <a:p>
            <a:pPr lvl="1">
              <a:spcAft>
                <a:spcPts val="600"/>
              </a:spcAft>
            </a:pPr>
            <a:endParaRPr lang="en-US" sz="1800" dirty="0"/>
          </a:p>
          <a:p>
            <a:pPr>
              <a:spcAft>
                <a:spcPts val="600"/>
              </a:spcAft>
            </a:pPr>
            <a:endParaRPr lang="en-US" dirty="0"/>
          </a:p>
        </p:txBody>
      </p:sp>
    </p:spTree>
    <p:custDataLst>
      <p:custData r:id="rId1"/>
      <p:custData r:id="rId2"/>
      <p:tags r:id="rId3"/>
    </p:custDataLst>
    <p:extLst>
      <p:ext uri="{BB962C8B-B14F-4D97-AF65-F5344CB8AC3E}">
        <p14:creationId xmlns:p14="http://schemas.microsoft.com/office/powerpoint/2010/main" val="21910601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BC608A-7274-42DD-BC0B-E95733B2E944}"/>
              </a:ext>
            </a:extLst>
          </p:cNvPr>
          <p:cNvSpPr>
            <a:spLocks noGrp="1"/>
          </p:cNvSpPr>
          <p:nvPr>
            <p:ph type="title"/>
          </p:nvPr>
        </p:nvSpPr>
        <p:spPr>
          <a:xfrm>
            <a:off x="479425" y="476250"/>
            <a:ext cx="8353426" cy="606268"/>
          </a:xfrm>
        </p:spPr>
        <p:txBody>
          <a:bodyPr/>
          <a:lstStyle/>
          <a:p>
            <a:r>
              <a:rPr lang="en-US" dirty="0"/>
              <a:t>Oauth2 client registration (3 of 4)</a:t>
            </a:r>
          </a:p>
        </p:txBody>
      </p:sp>
      <p:sp>
        <p:nvSpPr>
          <p:cNvPr id="2" name="Content Placeholder 1">
            <a:extLst>
              <a:ext uri="{FF2B5EF4-FFF2-40B4-BE49-F238E27FC236}">
                <a16:creationId xmlns:a16="http://schemas.microsoft.com/office/drawing/2014/main" id="{B7A377B4-E61C-4246-8835-C1C8E9AA824F}"/>
              </a:ext>
            </a:extLst>
          </p:cNvPr>
          <p:cNvSpPr>
            <a:spLocks noGrp="1"/>
          </p:cNvSpPr>
          <p:nvPr>
            <p:ph sz="quarter" idx="11"/>
          </p:nvPr>
        </p:nvSpPr>
        <p:spPr>
          <a:xfrm>
            <a:off x="488569" y="1266120"/>
            <a:ext cx="10106990" cy="5353166"/>
          </a:xfrm>
        </p:spPr>
        <p:txBody>
          <a:bodyPr>
            <a:normAutofit lnSpcReduction="10000"/>
          </a:bodyPr>
          <a:lstStyle/>
          <a:p>
            <a:pPr>
              <a:spcAft>
                <a:spcPts val="600"/>
              </a:spcAft>
            </a:pPr>
            <a:r>
              <a:rPr lang="en-US" dirty="0"/>
              <a:t>The Oauth2 client registration, on the other hand, is something applicable to NF Service Consumers. In general, service consumers:</a:t>
            </a:r>
          </a:p>
          <a:p>
            <a:pPr lvl="1">
              <a:spcAft>
                <a:spcPts val="600"/>
              </a:spcAft>
            </a:pPr>
            <a:r>
              <a:rPr lang="en-US" sz="1800" dirty="0"/>
              <a:t>Should not need to make themselves available and discoverable to others</a:t>
            </a:r>
          </a:p>
          <a:p>
            <a:pPr lvl="1">
              <a:spcAft>
                <a:spcPts val="600"/>
              </a:spcAft>
            </a:pPr>
            <a:r>
              <a:rPr lang="en-US" sz="1800" dirty="0"/>
              <a:t>Should not be required to provide an “NF profile” in the same way as NF Service Producers are required to do so</a:t>
            </a:r>
          </a:p>
          <a:p>
            <a:pPr lvl="2">
              <a:spcAft>
                <a:spcPts val="600"/>
              </a:spcAft>
            </a:pPr>
            <a:r>
              <a:rPr lang="en-US" sz="1600" dirty="0"/>
              <a:t>In any case, such “profile” should be an “Oauth2 client profile”, which might be totally different to the existing “NF Profile” of NF Service Producers</a:t>
            </a:r>
          </a:p>
          <a:p>
            <a:pPr lvl="1">
              <a:spcAft>
                <a:spcPts val="600"/>
              </a:spcAft>
            </a:pPr>
            <a:r>
              <a:rPr lang="en-US" sz="1800" dirty="0"/>
              <a:t>Should not be required to send heart-beats or to maintain a “status” in NRF</a:t>
            </a:r>
          </a:p>
          <a:p>
            <a:pPr lvl="1">
              <a:spcAft>
                <a:spcPts val="600"/>
              </a:spcAft>
            </a:pPr>
            <a:r>
              <a:rPr lang="en-US" sz="1800" dirty="0"/>
              <a:t>Should not even be required to be “always-up”</a:t>
            </a:r>
          </a:p>
          <a:p>
            <a:pPr lvl="1">
              <a:spcAft>
                <a:spcPts val="600"/>
              </a:spcAft>
            </a:pPr>
            <a:endParaRPr lang="en-US" sz="1800" dirty="0"/>
          </a:p>
          <a:p>
            <a:pPr>
              <a:spcAft>
                <a:spcPts val="600"/>
              </a:spcAft>
            </a:pPr>
            <a:r>
              <a:rPr lang="en-US" dirty="0"/>
              <a:t>Oauth2 client registration is typically done by O&amp;M configuration </a:t>
            </a:r>
          </a:p>
          <a:p>
            <a:pPr lvl="1">
              <a:spcAft>
                <a:spcPts val="600"/>
              </a:spcAft>
            </a:pPr>
            <a:r>
              <a:rPr lang="en-US" sz="1800" dirty="0"/>
              <a:t>See IETF RFC 7591 “OAuth 2.0 Dynamic Client Registration Protocol”:</a:t>
            </a:r>
          </a:p>
          <a:p>
            <a:pPr marL="1092200" lvl="3" indent="0">
              <a:spcAft>
                <a:spcPts val="600"/>
              </a:spcAft>
              <a:buNone/>
            </a:pPr>
            <a:r>
              <a:rPr lang="en-US" sz="1600" i="1" dirty="0"/>
              <a:t>“Traditionally, registration of a client with an authorization server is performed manually”</a:t>
            </a:r>
          </a:p>
          <a:p>
            <a:pPr lvl="1">
              <a:spcAft>
                <a:spcPts val="600"/>
              </a:spcAft>
            </a:pPr>
            <a:r>
              <a:rPr lang="en-US" sz="1800" dirty="0"/>
              <a:t>In the future, it is FFS whether 3GPP might consider using a standard protocol for Oauth2 Client Registration</a:t>
            </a:r>
          </a:p>
          <a:p>
            <a:pPr marL="736600" lvl="2" indent="0">
              <a:spcAft>
                <a:spcPts val="600"/>
              </a:spcAft>
              <a:buNone/>
            </a:pPr>
            <a:endParaRPr lang="en-US" sz="1800" i="1" dirty="0"/>
          </a:p>
        </p:txBody>
      </p:sp>
    </p:spTree>
    <p:custDataLst>
      <p:custData r:id="rId1"/>
      <p:custData r:id="rId2"/>
      <p:tags r:id="rId3"/>
    </p:custDataLst>
    <p:extLst>
      <p:ext uri="{BB962C8B-B14F-4D97-AF65-F5344CB8AC3E}">
        <p14:creationId xmlns:p14="http://schemas.microsoft.com/office/powerpoint/2010/main" val="724845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BC608A-7274-42DD-BC0B-E95733B2E944}"/>
              </a:ext>
            </a:extLst>
          </p:cNvPr>
          <p:cNvSpPr>
            <a:spLocks noGrp="1"/>
          </p:cNvSpPr>
          <p:nvPr>
            <p:ph type="title"/>
          </p:nvPr>
        </p:nvSpPr>
        <p:spPr>
          <a:xfrm>
            <a:off x="479425" y="476250"/>
            <a:ext cx="8353426" cy="606268"/>
          </a:xfrm>
        </p:spPr>
        <p:txBody>
          <a:bodyPr/>
          <a:lstStyle/>
          <a:p>
            <a:r>
              <a:rPr lang="en-US" dirty="0"/>
              <a:t>Oauth2 client registration (4 of 4)</a:t>
            </a:r>
          </a:p>
        </p:txBody>
      </p:sp>
      <p:sp>
        <p:nvSpPr>
          <p:cNvPr id="2" name="Content Placeholder 1">
            <a:extLst>
              <a:ext uri="{FF2B5EF4-FFF2-40B4-BE49-F238E27FC236}">
                <a16:creationId xmlns:a16="http://schemas.microsoft.com/office/drawing/2014/main" id="{B7A377B4-E61C-4246-8835-C1C8E9AA824F}"/>
              </a:ext>
            </a:extLst>
          </p:cNvPr>
          <p:cNvSpPr>
            <a:spLocks noGrp="1"/>
          </p:cNvSpPr>
          <p:nvPr>
            <p:ph sz="quarter" idx="11"/>
          </p:nvPr>
        </p:nvSpPr>
        <p:spPr>
          <a:xfrm>
            <a:off x="488569" y="1495930"/>
            <a:ext cx="10476210" cy="5109411"/>
          </a:xfrm>
        </p:spPr>
        <p:txBody>
          <a:bodyPr/>
          <a:lstStyle/>
          <a:p>
            <a:pPr>
              <a:spcAft>
                <a:spcPts val="600"/>
              </a:spcAft>
            </a:pPr>
            <a:r>
              <a:rPr lang="en-US" sz="1600" dirty="0"/>
              <a:t>TS 33.501, clause 13.4.1.1, indicates:</a:t>
            </a:r>
          </a:p>
          <a:p>
            <a:pPr marL="736600" lvl="2" indent="0">
              <a:spcAft>
                <a:spcPts val="600"/>
              </a:spcAft>
              <a:buNone/>
            </a:pPr>
            <a:r>
              <a:rPr lang="en-US" sz="1400" b="1" i="1" dirty="0"/>
              <a:t>OAuth 2.0 client (NF Service Consumer) registration with the OAuth 2.0 authorization server (NRF)</a:t>
            </a:r>
          </a:p>
          <a:p>
            <a:pPr marL="736600" lvl="2" indent="0">
              <a:spcAft>
                <a:spcPts val="600"/>
              </a:spcAft>
              <a:buNone/>
            </a:pPr>
            <a:r>
              <a:rPr lang="en-US" sz="1400" i="1" dirty="0">
                <a:highlight>
                  <a:srgbClr val="FFFF00"/>
                </a:highlight>
              </a:rPr>
              <a:t>The NF Service registration procedure, as defined in clause 4.17.1 of TS 23.502 [8], shall be used to register the OAuth 2.0 client (NF Service Consumer) with the OAuth 2.0 Authorization server (NRF)</a:t>
            </a:r>
            <a:r>
              <a:rPr lang="en-US" sz="1400" i="1" dirty="0"/>
              <a:t>, as described in clause 2.0 of RFC 6749 [43]. The client id, used during OAuth 2.0 registration, shall be the NF Instance Id of the NF.</a:t>
            </a:r>
          </a:p>
          <a:p>
            <a:pPr>
              <a:spcAft>
                <a:spcPts val="600"/>
              </a:spcAft>
            </a:pPr>
            <a:r>
              <a:rPr lang="en-US" sz="1600" dirty="0"/>
              <a:t>Examples of NFs that are purely NF Service Consumers, for which it makes no sense to be required to register in NRF with NFManagement_Register:</a:t>
            </a:r>
          </a:p>
          <a:p>
            <a:pPr lvl="1">
              <a:spcAft>
                <a:spcPts val="600"/>
              </a:spcAft>
            </a:pPr>
            <a:r>
              <a:rPr lang="en-US" sz="1400" dirty="0"/>
              <a:t>From Rel-15 onwards; CBCF, possibly GMLC, possibly NEF (Standard Rel-15 NEF just offers one interface within the network, towards the PCF; if this interface is not deployed, there is no need for NEF to register)</a:t>
            </a:r>
          </a:p>
          <a:p>
            <a:pPr lvl="1">
              <a:spcAft>
                <a:spcPts val="600"/>
              </a:spcAft>
            </a:pPr>
            <a:r>
              <a:rPr lang="en-US" sz="1400" dirty="0"/>
              <a:t>From Rel-16 onwards: I-CSCF, S-CSCF, TAS, and SCC-AS are service consumers, but not service producers; a Rel-16 P-CSCF may also consume N5 services before supporting service registration</a:t>
            </a:r>
          </a:p>
          <a:p>
            <a:pPr>
              <a:spcAft>
                <a:spcPts val="600"/>
              </a:spcAft>
            </a:pPr>
            <a:r>
              <a:rPr lang="en-US" sz="1600" dirty="0"/>
              <a:t>Examples of NFs that produce / register services in one NRF and may consume services discovered from different NRFs: </a:t>
            </a:r>
          </a:p>
          <a:p>
            <a:pPr lvl="1">
              <a:spcAft>
                <a:spcPts val="600"/>
              </a:spcAft>
            </a:pPr>
            <a:r>
              <a:rPr lang="en-US" sz="1400" dirty="0"/>
              <a:t>Scenarios where an NF registers its services to an NRF X but need to discover other NF services from an NRF Y, e.g., AMF registering to a PLMN-level NRF but performing discovery requests to network slice specific NRFs (e.g., to discover an SMF/PCF).</a:t>
            </a:r>
          </a:p>
          <a:p>
            <a:pPr lvl="1">
              <a:spcAft>
                <a:spcPts val="600"/>
              </a:spcAft>
            </a:pPr>
            <a:endParaRPr lang="en-US" sz="1400" dirty="0"/>
          </a:p>
          <a:p>
            <a:pPr>
              <a:spcAft>
                <a:spcPts val="600"/>
              </a:spcAft>
            </a:pPr>
            <a:r>
              <a:rPr lang="en-US" sz="1600" b="1" dirty="0">
                <a:solidFill>
                  <a:srgbClr val="FF0000"/>
                </a:solidFill>
              </a:rPr>
              <a:t>In the scenarios above, an NF Service Consumer SHALL NOT be forced to issue an NFManagement_Register operation simply to be able to issue an NFDiscovery_Request operation</a:t>
            </a:r>
          </a:p>
          <a:p>
            <a:pPr>
              <a:spcAft>
                <a:spcPts val="600"/>
              </a:spcAft>
            </a:pPr>
            <a:endParaRPr lang="en-US" sz="1800" dirty="0"/>
          </a:p>
        </p:txBody>
      </p:sp>
    </p:spTree>
    <p:custDataLst>
      <p:custData r:id="rId1"/>
      <p:custData r:id="rId2"/>
      <p:tags r:id="rId3"/>
    </p:custDataLst>
    <p:extLst>
      <p:ext uri="{BB962C8B-B14F-4D97-AF65-F5344CB8AC3E}">
        <p14:creationId xmlns:p14="http://schemas.microsoft.com/office/powerpoint/2010/main" val="2598622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D774D26-3DA5-40A7-83E7-8B230E0930B1}"/>
              </a:ext>
            </a:extLst>
          </p:cNvPr>
          <p:cNvSpPr>
            <a:spLocks noGrp="1"/>
          </p:cNvSpPr>
          <p:nvPr>
            <p:ph type="title"/>
          </p:nvPr>
        </p:nvSpPr>
        <p:spPr/>
        <p:txBody>
          <a:bodyPr/>
          <a:lstStyle/>
          <a:p>
            <a:r>
              <a:rPr lang="de-DE" dirty="0" err="1"/>
              <a:t>History</a:t>
            </a:r>
            <a:r>
              <a:rPr lang="de-DE" dirty="0"/>
              <a:t> </a:t>
            </a:r>
            <a:r>
              <a:rPr lang="de-DE" dirty="0" err="1"/>
              <a:t>and</a:t>
            </a:r>
            <a:r>
              <a:rPr lang="de-DE" dirty="0"/>
              <a:t> </a:t>
            </a:r>
            <a:r>
              <a:rPr lang="de-DE" dirty="0" err="1"/>
              <a:t>details</a:t>
            </a:r>
            <a:r>
              <a:rPr lang="de-DE" dirty="0"/>
              <a:t> on </a:t>
            </a:r>
            <a:r>
              <a:rPr lang="de-DE" dirty="0" err="1"/>
              <a:t>misalignments</a:t>
            </a:r>
            <a:br>
              <a:rPr lang="de-DE" dirty="0"/>
            </a:br>
            <a:endParaRPr lang="de-DE" dirty="0"/>
          </a:p>
        </p:txBody>
      </p:sp>
      <p:sp>
        <p:nvSpPr>
          <p:cNvPr id="8" name="Content Placeholder 7">
            <a:extLst>
              <a:ext uri="{FF2B5EF4-FFF2-40B4-BE49-F238E27FC236}">
                <a16:creationId xmlns:a16="http://schemas.microsoft.com/office/drawing/2014/main" id="{FD03AFFE-1469-4ECB-8A1E-CCD74AE19540}"/>
              </a:ext>
            </a:extLst>
          </p:cNvPr>
          <p:cNvSpPr>
            <a:spLocks noGrp="1"/>
          </p:cNvSpPr>
          <p:nvPr>
            <p:ph sz="half" idx="1"/>
          </p:nvPr>
        </p:nvSpPr>
        <p:spPr>
          <a:xfrm>
            <a:off x="838199" y="1233377"/>
            <a:ext cx="9938657" cy="4943586"/>
          </a:xfrm>
        </p:spPr>
        <p:txBody>
          <a:bodyPr>
            <a:noAutofit/>
          </a:bodyPr>
          <a:lstStyle/>
          <a:p>
            <a:pPr marL="171450" indent="-171450"/>
            <a:r>
              <a:rPr lang="de-DE" sz="1800" dirty="0"/>
              <a:t>SA3/CT4 LS </a:t>
            </a:r>
            <a:r>
              <a:rPr lang="de-DE" sz="1800" dirty="0" err="1"/>
              <a:t>exchange</a:t>
            </a:r>
            <a:r>
              <a:rPr lang="de-DE" sz="1800" dirty="0"/>
              <a:t> in 2018, CT4 </a:t>
            </a:r>
            <a:r>
              <a:rPr lang="de-DE" sz="1800" dirty="0" err="1"/>
              <a:t>answering</a:t>
            </a:r>
            <a:r>
              <a:rPr lang="de-DE" sz="1800" dirty="0"/>
              <a:t> </a:t>
            </a:r>
            <a:r>
              <a:rPr lang="de-DE" sz="1800" dirty="0" err="1"/>
              <a:t>that</a:t>
            </a:r>
            <a:r>
              <a:rPr lang="de-DE" sz="1800" dirty="0"/>
              <a:t> </a:t>
            </a:r>
            <a:r>
              <a:rPr lang="de-DE" sz="1800" dirty="0" err="1"/>
              <a:t>Oauth</a:t>
            </a:r>
            <a:r>
              <a:rPr lang="de-DE" sz="1800" dirty="0"/>
              <a:t> </a:t>
            </a:r>
            <a:r>
              <a:rPr lang="de-DE" sz="1800" dirty="0" err="1"/>
              <a:t>client</a:t>
            </a:r>
            <a:r>
              <a:rPr lang="de-DE" sz="1800" dirty="0"/>
              <a:t> </a:t>
            </a:r>
            <a:r>
              <a:rPr lang="de-DE" sz="1800" dirty="0" err="1"/>
              <a:t>registration</a:t>
            </a:r>
            <a:r>
              <a:rPr lang="de-DE" sz="1800" dirty="0"/>
              <a:t> </a:t>
            </a:r>
            <a:r>
              <a:rPr lang="de-DE" sz="1800" dirty="0" err="1"/>
              <a:t>is</a:t>
            </a:r>
            <a:r>
              <a:rPr lang="de-DE" sz="1800" dirty="0"/>
              <a:t> out </a:t>
            </a:r>
            <a:r>
              <a:rPr lang="de-DE" sz="1800" dirty="0" err="1"/>
              <a:t>of</a:t>
            </a:r>
            <a:r>
              <a:rPr lang="de-DE" sz="1800" dirty="0"/>
              <a:t> </a:t>
            </a:r>
            <a:r>
              <a:rPr lang="de-DE" sz="1800" dirty="0" err="1"/>
              <a:t>scope</a:t>
            </a:r>
            <a:r>
              <a:rPr lang="de-DE" sz="1800" dirty="0"/>
              <a:t> </a:t>
            </a:r>
            <a:r>
              <a:rPr lang="de-DE" sz="1800" dirty="0" err="1"/>
              <a:t>of</a:t>
            </a:r>
            <a:r>
              <a:rPr lang="de-DE" sz="1800" dirty="0"/>
              <a:t> 3GPP Rel-15 (</a:t>
            </a:r>
            <a:r>
              <a:rPr lang="fr-FR" sz="1800" dirty="0">
                <a:hlinkClick r:id="rId2"/>
              </a:rPr>
              <a:t>C4-185505</a:t>
            </a:r>
            <a:r>
              <a:rPr lang="de-DE" sz="1800" dirty="0"/>
              <a:t>).</a:t>
            </a:r>
          </a:p>
          <a:p>
            <a:pPr marL="171450" indent="-171450"/>
            <a:r>
              <a:rPr lang="de-DE" sz="1800" dirty="0" err="1"/>
              <a:t>However</a:t>
            </a:r>
            <a:r>
              <a:rPr lang="de-DE" sz="1800" dirty="0"/>
              <a:t>, SA3 </a:t>
            </a:r>
            <a:r>
              <a:rPr lang="de-DE" sz="1800" dirty="0" err="1"/>
              <a:t>mandated</a:t>
            </a:r>
            <a:r>
              <a:rPr lang="de-DE" sz="1800" dirty="0"/>
              <a:t> </a:t>
            </a:r>
            <a:r>
              <a:rPr lang="de-DE" sz="1800" dirty="0" err="1"/>
              <a:t>Oauth</a:t>
            </a:r>
            <a:r>
              <a:rPr lang="de-DE" sz="1800" dirty="0"/>
              <a:t> 2.0 </a:t>
            </a:r>
            <a:r>
              <a:rPr lang="de-DE" sz="1800" dirty="0" err="1"/>
              <a:t>client</a:t>
            </a:r>
            <a:r>
              <a:rPr lang="de-DE" sz="1800" dirty="0"/>
              <a:t> </a:t>
            </a:r>
            <a:r>
              <a:rPr lang="de-DE" sz="1800" dirty="0" err="1"/>
              <a:t>registration</a:t>
            </a:r>
            <a:r>
              <a:rPr lang="de-DE" sz="1800" dirty="0"/>
              <a:t> </a:t>
            </a:r>
            <a:r>
              <a:rPr lang="de-DE" sz="1800" dirty="0" err="1"/>
              <a:t>using</a:t>
            </a:r>
            <a:r>
              <a:rPr lang="de-DE" sz="1800" dirty="0"/>
              <a:t> </a:t>
            </a:r>
            <a:r>
              <a:rPr lang="de-DE" sz="1800" dirty="0" err="1"/>
              <a:t>the</a:t>
            </a:r>
            <a:r>
              <a:rPr lang="de-DE" sz="1800" dirty="0"/>
              <a:t> NRF NF Register </a:t>
            </a:r>
            <a:r>
              <a:rPr lang="de-DE" sz="1800" dirty="0" err="1"/>
              <a:t>service</a:t>
            </a:r>
            <a:r>
              <a:rPr lang="de-DE" sz="1800" dirty="0"/>
              <a:t> </a:t>
            </a:r>
            <a:r>
              <a:rPr lang="de-DE" sz="1800" dirty="0" err="1"/>
              <a:t>operation</a:t>
            </a:r>
            <a:r>
              <a:rPr lang="de-DE" sz="1800" dirty="0"/>
              <a:t>, w/o </a:t>
            </a:r>
            <a:r>
              <a:rPr lang="de-DE" sz="1800" dirty="0" err="1"/>
              <a:t>notifying</a:t>
            </a:r>
            <a:r>
              <a:rPr lang="de-DE" sz="1800" dirty="0"/>
              <a:t> so to CT4. </a:t>
            </a:r>
            <a:endParaRPr lang="de-DE" sz="1800" b="1" dirty="0"/>
          </a:p>
          <a:p>
            <a:pPr marL="0" indent="0">
              <a:buNone/>
            </a:pPr>
            <a:r>
              <a:rPr lang="de-DE" sz="1800" b="1" dirty="0"/>
              <a:t>Thus, </a:t>
            </a:r>
            <a:r>
              <a:rPr lang="de-DE" sz="1800" b="1" dirty="0" err="1"/>
              <a:t>misalignments</a:t>
            </a:r>
            <a:r>
              <a:rPr lang="de-DE" sz="1800" b="1" dirty="0"/>
              <a:t> </a:t>
            </a:r>
            <a:r>
              <a:rPr lang="de-DE" sz="1800" b="1" dirty="0" err="1"/>
              <a:t>between</a:t>
            </a:r>
            <a:r>
              <a:rPr lang="de-DE" sz="1800" b="1" dirty="0"/>
              <a:t> SA3 </a:t>
            </a:r>
            <a:r>
              <a:rPr lang="de-DE" sz="1800" b="1" dirty="0" err="1"/>
              <a:t>and</a:t>
            </a:r>
            <a:r>
              <a:rPr lang="de-DE" sz="1800" b="1" dirty="0"/>
              <a:t> SA2/CT4 </a:t>
            </a:r>
            <a:r>
              <a:rPr lang="de-DE" sz="1800" b="1" dirty="0" err="1"/>
              <a:t>specs</a:t>
            </a:r>
            <a:r>
              <a:rPr lang="de-DE" sz="1800" b="1" dirty="0"/>
              <a:t> </a:t>
            </a:r>
            <a:r>
              <a:rPr lang="de-DE" sz="1800" b="1" dirty="0" err="1"/>
              <a:t>exist</a:t>
            </a:r>
            <a:r>
              <a:rPr lang="de-DE" sz="1800" b="1" dirty="0"/>
              <a:t>:</a:t>
            </a:r>
          </a:p>
          <a:p>
            <a:pPr>
              <a:buFont typeface="+mj-lt"/>
              <a:buAutoNum type="arabicPeriod"/>
            </a:pPr>
            <a:r>
              <a:rPr lang="de-DE" sz="1800" dirty="0"/>
              <a:t>Oauth2 </a:t>
            </a:r>
            <a:r>
              <a:rPr lang="de-DE" sz="1800" dirty="0" err="1"/>
              <a:t>client</a:t>
            </a:r>
            <a:r>
              <a:rPr lang="de-DE" sz="1800" dirty="0"/>
              <a:t> </a:t>
            </a:r>
            <a:r>
              <a:rPr lang="de-DE" sz="1800" dirty="0" err="1"/>
              <a:t>registration</a:t>
            </a:r>
            <a:r>
              <a:rPr lang="de-DE" sz="1800" dirty="0"/>
              <a:t>: </a:t>
            </a:r>
          </a:p>
          <a:p>
            <a:pPr lvl="1">
              <a:buFont typeface="Courier New" panose="02070309020205020404" pitchFamily="49" charset="0"/>
              <a:buChar char="o"/>
            </a:pPr>
            <a:r>
              <a:rPr lang="de-DE" sz="1800" dirty="0"/>
              <a:t>TS 33.501 </a:t>
            </a:r>
            <a:r>
              <a:rPr lang="de-DE" sz="1800" dirty="0" err="1"/>
              <a:t>mandates</a:t>
            </a:r>
            <a:r>
              <a:rPr lang="de-DE" sz="1800" dirty="0"/>
              <a:t> </a:t>
            </a:r>
            <a:r>
              <a:rPr lang="de-DE" sz="1800" dirty="0" err="1"/>
              <a:t>Oauth</a:t>
            </a:r>
            <a:r>
              <a:rPr lang="de-DE" sz="1800" dirty="0"/>
              <a:t> </a:t>
            </a:r>
            <a:r>
              <a:rPr lang="de-DE" sz="1800" dirty="0" err="1"/>
              <a:t>clients</a:t>
            </a:r>
            <a:r>
              <a:rPr lang="de-DE" sz="1800" dirty="0"/>
              <a:t> to </a:t>
            </a:r>
            <a:r>
              <a:rPr lang="de-DE" sz="1800" dirty="0" err="1"/>
              <a:t>register</a:t>
            </a:r>
            <a:r>
              <a:rPr lang="de-DE" sz="1800" dirty="0"/>
              <a:t> to NRF (</a:t>
            </a:r>
            <a:r>
              <a:rPr lang="de-DE" sz="1800" dirty="0" err="1"/>
              <a:t>using</a:t>
            </a:r>
            <a:r>
              <a:rPr lang="de-DE" sz="1800" dirty="0"/>
              <a:t> NF Register) </a:t>
            </a:r>
            <a:r>
              <a:rPr lang="de-DE" sz="1800" dirty="0" err="1"/>
              <a:t>prior</a:t>
            </a:r>
            <a:r>
              <a:rPr lang="de-DE" sz="1800" dirty="0"/>
              <a:t> to </a:t>
            </a:r>
            <a:r>
              <a:rPr lang="de-DE" sz="1800" dirty="0" err="1"/>
              <a:t>requesting</a:t>
            </a:r>
            <a:r>
              <a:rPr lang="de-DE" sz="1800" dirty="0"/>
              <a:t> </a:t>
            </a:r>
            <a:r>
              <a:rPr lang="de-DE" sz="1800" dirty="0" err="1"/>
              <a:t>access</a:t>
            </a:r>
            <a:r>
              <a:rPr lang="de-DE" sz="1800" dirty="0"/>
              <a:t> </a:t>
            </a:r>
            <a:r>
              <a:rPr lang="de-DE" sz="1800" dirty="0" err="1"/>
              <a:t>tokens</a:t>
            </a:r>
            <a:endParaRPr lang="de-DE" sz="1800" dirty="0"/>
          </a:p>
          <a:p>
            <a:pPr lvl="1">
              <a:buFont typeface="Courier New" panose="02070309020205020404" pitchFamily="49" charset="0"/>
              <a:buChar char="o"/>
            </a:pPr>
            <a:r>
              <a:rPr lang="de-DE" sz="1800" dirty="0"/>
              <a:t>TS 23.502 / TS 29.510: NF Register </a:t>
            </a:r>
            <a:r>
              <a:rPr lang="de-DE" sz="1800" dirty="0" err="1"/>
              <a:t>is</a:t>
            </a:r>
            <a:r>
              <a:rPr lang="de-DE" sz="1800" dirty="0"/>
              <a:t> </a:t>
            </a:r>
            <a:r>
              <a:rPr lang="de-DE" sz="1800" dirty="0" err="1"/>
              <a:t>used</a:t>
            </a:r>
            <a:r>
              <a:rPr lang="de-DE" sz="1800" dirty="0"/>
              <a:t> by NF </a:t>
            </a:r>
            <a:r>
              <a:rPr lang="de-DE" sz="1800" dirty="0" err="1"/>
              <a:t>producers</a:t>
            </a:r>
            <a:r>
              <a:rPr lang="de-DE" sz="1800" dirty="0"/>
              <a:t> to </a:t>
            </a:r>
            <a:r>
              <a:rPr lang="de-DE" sz="1800" dirty="0" err="1"/>
              <a:t>register</a:t>
            </a:r>
            <a:r>
              <a:rPr lang="de-DE" sz="1800" dirty="0"/>
              <a:t> </a:t>
            </a:r>
            <a:r>
              <a:rPr lang="de-DE" sz="1800" dirty="0" err="1"/>
              <a:t>the</a:t>
            </a:r>
            <a:r>
              <a:rPr lang="de-DE" sz="1800" dirty="0"/>
              <a:t> </a:t>
            </a:r>
            <a:r>
              <a:rPr lang="de-DE" sz="1800" dirty="0" err="1"/>
              <a:t>services</a:t>
            </a:r>
            <a:r>
              <a:rPr lang="de-DE" sz="1800" dirty="0"/>
              <a:t> </a:t>
            </a:r>
            <a:r>
              <a:rPr lang="de-DE" sz="1800" dirty="0" err="1"/>
              <a:t>they</a:t>
            </a:r>
            <a:r>
              <a:rPr lang="de-DE" sz="1800" dirty="0"/>
              <a:t> </a:t>
            </a:r>
            <a:r>
              <a:rPr lang="de-DE" sz="1800" dirty="0" err="1"/>
              <a:t>expose</a:t>
            </a:r>
            <a:r>
              <a:rPr lang="de-DE" sz="1800" dirty="0"/>
              <a:t> to other NFs. </a:t>
            </a:r>
          </a:p>
          <a:p>
            <a:pPr>
              <a:buFont typeface="+mj-lt"/>
              <a:buAutoNum type="arabicPeriod"/>
            </a:pPr>
            <a:r>
              <a:rPr lang="de-DE" sz="1800" dirty="0" err="1"/>
              <a:t>Use</a:t>
            </a:r>
            <a:r>
              <a:rPr lang="de-DE" sz="1800" dirty="0"/>
              <a:t> </a:t>
            </a:r>
            <a:r>
              <a:rPr lang="de-DE" sz="1800" dirty="0" err="1"/>
              <a:t>of</a:t>
            </a:r>
            <a:r>
              <a:rPr lang="de-DE" sz="1800" dirty="0"/>
              <a:t> </a:t>
            </a:r>
            <a:r>
              <a:rPr lang="de-DE" sz="1800" dirty="0" err="1"/>
              <a:t>Oauth</a:t>
            </a:r>
            <a:r>
              <a:rPr lang="de-DE" sz="1800" dirty="0"/>
              <a:t> for NF Register </a:t>
            </a:r>
            <a:r>
              <a:rPr lang="de-DE" sz="1800" dirty="0" err="1"/>
              <a:t>and</a:t>
            </a:r>
            <a:r>
              <a:rPr lang="de-DE" sz="1800" dirty="0"/>
              <a:t> NF Discovery </a:t>
            </a:r>
            <a:r>
              <a:rPr lang="de-DE" sz="1800" dirty="0" err="1"/>
              <a:t>requests</a:t>
            </a:r>
            <a:r>
              <a:rPr lang="de-DE" sz="1800" dirty="0"/>
              <a:t>: </a:t>
            </a:r>
          </a:p>
          <a:p>
            <a:pPr lvl="1">
              <a:buFont typeface="Courier New" panose="02070309020205020404" pitchFamily="49" charset="0"/>
              <a:buChar char="o"/>
            </a:pPr>
            <a:r>
              <a:rPr lang="de-DE" sz="1800" dirty="0"/>
              <a:t>TS 33.501 </a:t>
            </a:r>
            <a:r>
              <a:rPr lang="de-DE" sz="1800" dirty="0" err="1"/>
              <a:t>contains</a:t>
            </a:r>
            <a:r>
              <a:rPr lang="de-DE" sz="1800" dirty="0"/>
              <a:t> an informative </a:t>
            </a:r>
            <a:r>
              <a:rPr lang="de-DE" sz="1800" dirty="0" err="1"/>
              <a:t>note</a:t>
            </a:r>
            <a:r>
              <a:rPr lang="de-DE" sz="1800" dirty="0"/>
              <a:t> </a:t>
            </a:r>
            <a:r>
              <a:rPr lang="de-DE" sz="1800" dirty="0" err="1"/>
              <a:t>saying</a:t>
            </a:r>
            <a:r>
              <a:rPr lang="de-DE" sz="1800" dirty="0"/>
              <a:t> </a:t>
            </a:r>
            <a:r>
              <a:rPr lang="de-DE" sz="1800" dirty="0" err="1"/>
              <a:t>that</a:t>
            </a:r>
            <a:r>
              <a:rPr lang="de-DE" sz="1800" dirty="0"/>
              <a:t> </a:t>
            </a:r>
            <a:r>
              <a:rPr lang="de-DE" sz="1800" dirty="0" err="1"/>
              <a:t>Oauth</a:t>
            </a:r>
            <a:r>
              <a:rPr lang="de-DE" sz="1800" dirty="0"/>
              <a:t> </a:t>
            </a:r>
            <a:r>
              <a:rPr lang="de-DE" sz="1800" dirty="0" err="1"/>
              <a:t>is</a:t>
            </a:r>
            <a:r>
              <a:rPr lang="de-DE" sz="1800" dirty="0"/>
              <a:t> not </a:t>
            </a:r>
            <a:r>
              <a:rPr lang="de-DE" sz="1800" dirty="0" err="1"/>
              <a:t>needed</a:t>
            </a:r>
            <a:r>
              <a:rPr lang="de-DE" sz="1800" dirty="0"/>
              <a:t> for </a:t>
            </a:r>
            <a:r>
              <a:rPr lang="de-DE" sz="1800" dirty="0" err="1"/>
              <a:t>these</a:t>
            </a:r>
            <a:r>
              <a:rPr lang="de-DE" sz="1800" dirty="0"/>
              <a:t> </a:t>
            </a:r>
            <a:r>
              <a:rPr lang="de-DE" sz="1800" dirty="0" err="1"/>
              <a:t>requests</a:t>
            </a:r>
            <a:endParaRPr lang="de-DE" sz="1800" dirty="0"/>
          </a:p>
          <a:p>
            <a:pPr lvl="1">
              <a:buFont typeface="Courier New" panose="02070309020205020404" pitchFamily="49" charset="0"/>
              <a:buChar char="o"/>
            </a:pPr>
            <a:r>
              <a:rPr lang="de-DE" sz="1800" dirty="0"/>
              <a:t>TS 29.510: </a:t>
            </a:r>
            <a:r>
              <a:rPr lang="de-DE" sz="1800" dirty="0" err="1"/>
              <a:t>this</a:t>
            </a:r>
            <a:r>
              <a:rPr lang="de-DE" sz="1800" dirty="0"/>
              <a:t> </a:t>
            </a:r>
            <a:r>
              <a:rPr lang="de-DE" sz="1800" dirty="0" err="1"/>
              <a:t>is</a:t>
            </a:r>
            <a:r>
              <a:rPr lang="de-DE" sz="1800" dirty="0"/>
              <a:t> an </a:t>
            </a:r>
            <a:r>
              <a:rPr lang="de-DE" sz="1800" dirty="0" err="1"/>
              <a:t>option</a:t>
            </a:r>
            <a:r>
              <a:rPr lang="de-DE" sz="1800" dirty="0"/>
              <a:t> (per </a:t>
            </a:r>
            <a:r>
              <a:rPr lang="de-DE" sz="1800" dirty="0" err="1"/>
              <a:t>operator</a:t>
            </a:r>
            <a:r>
              <a:rPr lang="de-DE" sz="1800" dirty="0"/>
              <a:t> </a:t>
            </a:r>
            <a:r>
              <a:rPr lang="de-DE" sz="1800" dirty="0" err="1"/>
              <a:t>policy</a:t>
            </a:r>
            <a:r>
              <a:rPr lang="de-DE" sz="1800" dirty="0"/>
              <a:t>)</a:t>
            </a:r>
          </a:p>
          <a:p>
            <a:pPr marL="0" indent="0">
              <a:buNone/>
            </a:pPr>
            <a:endParaRPr lang="de-DE" sz="1800" b="1" dirty="0">
              <a:solidFill>
                <a:srgbClr val="FF0000"/>
              </a:solidFill>
            </a:endParaRPr>
          </a:p>
          <a:p>
            <a:pPr marL="0" indent="0">
              <a:buNone/>
            </a:pPr>
            <a:r>
              <a:rPr lang="de-DE" sz="1800" b="1" dirty="0">
                <a:solidFill>
                  <a:srgbClr val="FF0000"/>
                </a:solidFill>
              </a:rPr>
              <a:t>These </a:t>
            </a:r>
            <a:r>
              <a:rPr lang="de-DE" sz="1800" b="1" dirty="0" err="1">
                <a:solidFill>
                  <a:srgbClr val="FF0000"/>
                </a:solidFill>
              </a:rPr>
              <a:t>misalignments</a:t>
            </a:r>
            <a:r>
              <a:rPr lang="de-DE" sz="1800" b="1" dirty="0">
                <a:solidFill>
                  <a:srgbClr val="FF0000"/>
                </a:solidFill>
              </a:rPr>
              <a:t> </a:t>
            </a:r>
            <a:r>
              <a:rPr lang="de-DE" sz="1800" b="1" dirty="0" err="1">
                <a:solidFill>
                  <a:srgbClr val="FF0000"/>
                </a:solidFill>
              </a:rPr>
              <a:t>can</a:t>
            </a:r>
            <a:r>
              <a:rPr lang="de-DE" sz="1800" b="1" dirty="0">
                <a:solidFill>
                  <a:srgbClr val="FF0000"/>
                </a:solidFill>
              </a:rPr>
              <a:t> </a:t>
            </a:r>
            <a:r>
              <a:rPr lang="de-DE" sz="1800" b="1" dirty="0" err="1">
                <a:solidFill>
                  <a:srgbClr val="FF0000"/>
                </a:solidFill>
              </a:rPr>
              <a:t>cause</a:t>
            </a:r>
            <a:r>
              <a:rPr lang="de-DE" sz="1800" b="1" dirty="0">
                <a:solidFill>
                  <a:srgbClr val="FF0000"/>
                </a:solidFill>
              </a:rPr>
              <a:t> </a:t>
            </a:r>
            <a:r>
              <a:rPr lang="de-DE" sz="1800" b="1" dirty="0" err="1">
                <a:solidFill>
                  <a:srgbClr val="FF0000"/>
                </a:solidFill>
              </a:rPr>
              <a:t>interoperability</a:t>
            </a:r>
            <a:r>
              <a:rPr lang="de-DE" sz="1800" b="1" dirty="0">
                <a:solidFill>
                  <a:srgbClr val="FF0000"/>
                </a:solidFill>
              </a:rPr>
              <a:t> </a:t>
            </a:r>
            <a:r>
              <a:rPr lang="de-DE" sz="1800" b="1" dirty="0" err="1">
                <a:solidFill>
                  <a:srgbClr val="FF0000"/>
                </a:solidFill>
              </a:rPr>
              <a:t>issues</a:t>
            </a:r>
            <a:r>
              <a:rPr lang="de-DE" sz="1800" b="1" dirty="0">
                <a:solidFill>
                  <a:srgbClr val="FF0000"/>
                </a:solidFill>
              </a:rPr>
              <a:t>, </a:t>
            </a:r>
            <a:r>
              <a:rPr lang="de-DE" sz="1800" b="1" dirty="0" err="1">
                <a:solidFill>
                  <a:srgbClr val="FF0000"/>
                </a:solidFill>
              </a:rPr>
              <a:t>if</a:t>
            </a:r>
            <a:r>
              <a:rPr lang="de-DE" sz="1800" b="1" dirty="0">
                <a:solidFill>
                  <a:srgbClr val="FF0000"/>
                </a:solidFill>
              </a:rPr>
              <a:t> </a:t>
            </a:r>
            <a:r>
              <a:rPr lang="de-DE" sz="1800" b="1" dirty="0" err="1">
                <a:solidFill>
                  <a:srgbClr val="FF0000"/>
                </a:solidFill>
              </a:rPr>
              <a:t>some</a:t>
            </a:r>
            <a:r>
              <a:rPr lang="de-DE" sz="1800" b="1" dirty="0">
                <a:solidFill>
                  <a:srgbClr val="FF0000"/>
                </a:solidFill>
              </a:rPr>
              <a:t>  </a:t>
            </a:r>
            <a:r>
              <a:rPr lang="de-DE" sz="1800" b="1" dirty="0" err="1">
                <a:solidFill>
                  <a:srgbClr val="FF0000"/>
                </a:solidFill>
              </a:rPr>
              <a:t>implementations</a:t>
            </a:r>
            <a:r>
              <a:rPr lang="de-DE" sz="1800" b="1" dirty="0">
                <a:solidFill>
                  <a:srgbClr val="FF0000"/>
                </a:solidFill>
              </a:rPr>
              <a:t> follow TS 33.501, </a:t>
            </a:r>
            <a:r>
              <a:rPr lang="de-DE" sz="1800" b="1" dirty="0" err="1">
                <a:solidFill>
                  <a:srgbClr val="FF0000"/>
                </a:solidFill>
              </a:rPr>
              <a:t>others</a:t>
            </a:r>
            <a:r>
              <a:rPr lang="de-DE" sz="1800" b="1" dirty="0">
                <a:solidFill>
                  <a:srgbClr val="FF0000"/>
                </a:solidFill>
              </a:rPr>
              <a:t> TS 29.510.</a:t>
            </a:r>
          </a:p>
        </p:txBody>
      </p:sp>
    </p:spTree>
    <p:extLst>
      <p:ext uri="{BB962C8B-B14F-4D97-AF65-F5344CB8AC3E}">
        <p14:creationId xmlns:p14="http://schemas.microsoft.com/office/powerpoint/2010/main" val="3933945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387C4-3610-49A3-8F43-4FE14E6AE074}"/>
              </a:ext>
            </a:extLst>
          </p:cNvPr>
          <p:cNvSpPr>
            <a:spLocks noGrp="1"/>
          </p:cNvSpPr>
          <p:nvPr>
            <p:ph type="title"/>
          </p:nvPr>
        </p:nvSpPr>
        <p:spPr/>
        <p:txBody>
          <a:bodyPr/>
          <a:lstStyle/>
          <a:p>
            <a:r>
              <a:rPr lang="en-US" dirty="0"/>
              <a:t>Views from the authors why it is recommended to align with CT4 specification</a:t>
            </a:r>
            <a:endParaRPr lang="de-DE" dirty="0"/>
          </a:p>
        </p:txBody>
      </p:sp>
      <p:sp>
        <p:nvSpPr>
          <p:cNvPr id="3" name="Content Placeholder 2">
            <a:extLst>
              <a:ext uri="{FF2B5EF4-FFF2-40B4-BE49-F238E27FC236}">
                <a16:creationId xmlns:a16="http://schemas.microsoft.com/office/drawing/2014/main" id="{E1372747-13F4-491E-AED7-8B6181681F3D}"/>
              </a:ext>
            </a:extLst>
          </p:cNvPr>
          <p:cNvSpPr>
            <a:spLocks noGrp="1"/>
          </p:cNvSpPr>
          <p:nvPr>
            <p:ph idx="1"/>
          </p:nvPr>
        </p:nvSpPr>
        <p:spPr/>
        <p:txBody>
          <a:bodyPr>
            <a:normAutofit lnSpcReduction="10000"/>
          </a:bodyPr>
          <a:lstStyle/>
          <a:p>
            <a:r>
              <a:rPr lang="en-US" sz="2000" dirty="0"/>
              <a:t>NFs only behaving as consumers (e.g., CBCF, S-CSCF, I-CSCF, AS) are not expected to register an NF profile to NRF.</a:t>
            </a:r>
          </a:p>
          <a:p>
            <a:r>
              <a:rPr lang="en-US" sz="2000" dirty="0"/>
              <a:t>PLMN with multiple NRFs:</a:t>
            </a:r>
          </a:p>
          <a:p>
            <a:pPr lvl="1"/>
            <a:r>
              <a:rPr lang="en-US" sz="2000" dirty="0"/>
              <a:t>NF producers may register services in one NRF and consume services discovered from other NRFs.</a:t>
            </a:r>
          </a:p>
          <a:p>
            <a:pPr lvl="1"/>
            <a:r>
              <a:rPr lang="en-US" sz="2000" dirty="0"/>
              <a:t>Different deployment models can exist, e.g. AMF sending access token requests always via its local NRF, or directly to a slice specific NRF configured locally or discovered from NSSF.</a:t>
            </a:r>
          </a:p>
          <a:p>
            <a:r>
              <a:rPr lang="en-US" sz="2000" dirty="0"/>
              <a:t>Recent slice attack reported by GSMA:  using NF Register as OAuth 2.0 client registration allows a malicious/compromise NF to register non-authorized slice and obtain access tokens to access services of that slice.</a:t>
            </a:r>
          </a:p>
          <a:p>
            <a:r>
              <a:rPr lang="en-US" sz="2000" dirty="0"/>
              <a:t>RFC 6749 / RFC 7591: registration of a client with an authorization server can be (typically) performed w/o interactions between the client and </a:t>
            </a:r>
            <a:r>
              <a:rPr lang="en-US" sz="2000" dirty="0" err="1"/>
              <a:t>Oauth</a:t>
            </a:r>
            <a:r>
              <a:rPr lang="en-US" sz="2000" dirty="0"/>
              <a:t> server.</a:t>
            </a:r>
          </a:p>
          <a:p>
            <a:pPr marL="0" indent="0">
              <a:buNone/>
            </a:pPr>
            <a:endParaRPr lang="en-US" sz="2000" b="1" dirty="0">
              <a:solidFill>
                <a:srgbClr val="FF0000"/>
              </a:solidFill>
            </a:endParaRPr>
          </a:p>
          <a:p>
            <a:pPr marL="0" indent="0">
              <a:buNone/>
            </a:pPr>
            <a:r>
              <a:rPr lang="en-US" sz="2000" b="1" dirty="0">
                <a:solidFill>
                  <a:srgbClr val="FF0000"/>
                </a:solidFill>
              </a:rPr>
              <a:t>It is proposed to update TS 33.501 to no longer mandate NF Register for </a:t>
            </a:r>
            <a:r>
              <a:rPr lang="en-US" sz="2000" b="1" dirty="0" err="1">
                <a:solidFill>
                  <a:srgbClr val="FF0000"/>
                </a:solidFill>
              </a:rPr>
              <a:t>Oauth</a:t>
            </a:r>
            <a:r>
              <a:rPr lang="en-US" sz="2000" b="1" dirty="0">
                <a:solidFill>
                  <a:srgbClr val="FF0000"/>
                </a:solidFill>
              </a:rPr>
              <a:t> client registration. </a:t>
            </a:r>
          </a:p>
          <a:p>
            <a:endParaRPr lang="de-DE" sz="4000" dirty="0"/>
          </a:p>
        </p:txBody>
      </p:sp>
    </p:spTree>
    <p:extLst>
      <p:ext uri="{BB962C8B-B14F-4D97-AF65-F5344CB8AC3E}">
        <p14:creationId xmlns:p14="http://schemas.microsoft.com/office/powerpoint/2010/main" val="402538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FF44BE-0CDC-4520-A59A-73A8672D22FF}"/>
              </a:ext>
            </a:extLst>
          </p:cNvPr>
          <p:cNvSpPr>
            <a:spLocks noGrp="1"/>
          </p:cNvSpPr>
          <p:nvPr>
            <p:ph type="title"/>
          </p:nvPr>
        </p:nvSpPr>
        <p:spPr/>
        <p:txBody>
          <a:bodyPr/>
          <a:lstStyle/>
          <a:p>
            <a:r>
              <a:rPr lang="de-DE" dirty="0"/>
              <a:t>CT4/SA3 </a:t>
            </a:r>
            <a:r>
              <a:rPr lang="de-DE" dirty="0" err="1"/>
              <a:t>alignment</a:t>
            </a:r>
            <a:r>
              <a:rPr lang="de-DE" dirty="0"/>
              <a:t> </a:t>
            </a:r>
            <a:r>
              <a:rPr lang="de-DE" dirty="0" err="1"/>
              <a:t>status</a:t>
            </a:r>
            <a:r>
              <a:rPr lang="de-DE" dirty="0"/>
              <a:t> (1/2) (</a:t>
            </a:r>
            <a:r>
              <a:rPr lang="fr-FR" b="1" u="sng" dirty="0">
                <a:hlinkClick r:id="rId2"/>
              </a:rPr>
              <a:t>CP-211017</a:t>
            </a:r>
            <a:r>
              <a:rPr lang="de-DE" dirty="0"/>
              <a:t>)</a:t>
            </a:r>
          </a:p>
        </p:txBody>
      </p:sp>
      <p:sp>
        <p:nvSpPr>
          <p:cNvPr id="5" name="Content Placeholder 4">
            <a:extLst>
              <a:ext uri="{FF2B5EF4-FFF2-40B4-BE49-F238E27FC236}">
                <a16:creationId xmlns:a16="http://schemas.microsoft.com/office/drawing/2014/main" id="{533B2E04-C151-4C21-A051-180AC77F3657}"/>
              </a:ext>
            </a:extLst>
          </p:cNvPr>
          <p:cNvSpPr>
            <a:spLocks noGrp="1"/>
          </p:cNvSpPr>
          <p:nvPr>
            <p:ph idx="1"/>
          </p:nvPr>
        </p:nvSpPr>
        <p:spPr/>
        <p:txBody>
          <a:bodyPr>
            <a:normAutofit/>
          </a:bodyPr>
          <a:lstStyle/>
          <a:p>
            <a:pPr marL="0" indent="0">
              <a:buNone/>
            </a:pPr>
            <a:r>
              <a:rPr lang="de-DE" b="1" dirty="0"/>
              <a:t>CT4 </a:t>
            </a:r>
            <a:r>
              <a:rPr lang="de-DE" b="1" dirty="0" err="1"/>
              <a:t>chairman</a:t>
            </a:r>
            <a:r>
              <a:rPr lang="de-DE" b="1" dirty="0"/>
              <a:t> </a:t>
            </a:r>
            <a:r>
              <a:rPr lang="de-DE" b="1" dirty="0" err="1"/>
              <a:t>notes</a:t>
            </a:r>
            <a:r>
              <a:rPr lang="de-DE" b="1" dirty="0"/>
              <a:t> on </a:t>
            </a:r>
            <a:r>
              <a:rPr lang="en-US" b="1" dirty="0"/>
              <a:t>a way forward after SA3/CT4 telco (31 March 2021)</a:t>
            </a:r>
          </a:p>
          <a:p>
            <a:pPr marL="0" indent="0">
              <a:buNone/>
            </a:pPr>
            <a:endParaRPr lang="de-DE" sz="2600" b="1" dirty="0"/>
          </a:p>
          <a:p>
            <a:pPr lvl="2"/>
            <a:endParaRPr lang="de-DE" sz="2400" dirty="0"/>
          </a:p>
        </p:txBody>
      </p:sp>
      <p:sp>
        <p:nvSpPr>
          <p:cNvPr id="2" name="Rectangle 1">
            <a:extLst>
              <a:ext uri="{FF2B5EF4-FFF2-40B4-BE49-F238E27FC236}">
                <a16:creationId xmlns:a16="http://schemas.microsoft.com/office/drawing/2014/main" id="{E6CC6B53-ABB5-4A66-AD77-283D27E98BEE}"/>
              </a:ext>
            </a:extLst>
          </p:cNvPr>
          <p:cNvSpPr/>
          <p:nvPr/>
        </p:nvSpPr>
        <p:spPr>
          <a:xfrm>
            <a:off x="1962149" y="2723258"/>
            <a:ext cx="7553326" cy="3323987"/>
          </a:xfrm>
          <a:prstGeom prst="rect">
            <a:avLst/>
          </a:prstGeom>
        </p:spPr>
        <p:txBody>
          <a:bodyPr wrap="square">
            <a:spAutoFit/>
          </a:bodyPr>
          <a:lstStyle/>
          <a:p>
            <a:r>
              <a:rPr lang="en-GB" sz="1400" dirty="0">
                <a:latin typeface="Arial" panose="020B0604020202020204" pitchFamily="34" charset="0"/>
                <a:cs typeface="Arial" panose="020B0604020202020204" pitchFamily="34" charset="0"/>
              </a:rPr>
              <a:t>On misalignment on access token request requirement between TS 29.510 and 33.501</a:t>
            </a:r>
            <a:br>
              <a:rPr lang="en-GB" sz="1400" dirty="0">
                <a:latin typeface="Arial" panose="020B0604020202020204" pitchFamily="34" charset="0"/>
                <a:cs typeface="Arial" panose="020B0604020202020204" pitchFamily="34" charset="0"/>
              </a:rPr>
            </a:br>
            <a:r>
              <a:rPr lang="en-GB" sz="1400" dirty="0">
                <a:latin typeface="Arial" panose="020B0604020202020204" pitchFamily="34" charset="0"/>
                <a:cs typeface="Arial" panose="020B0604020202020204" pitchFamily="34" charset="0"/>
              </a:rPr>
              <a:t>Status:</a:t>
            </a:r>
          </a:p>
          <a:p>
            <a:pPr marL="217488" lvl="1" indent="0" algn="just">
              <a:buNone/>
            </a:pPr>
            <a:r>
              <a:rPr lang="en-GB" sz="1400" dirty="0">
                <a:latin typeface="Arial" panose="020B0604020202020204" pitchFamily="34" charset="0"/>
                <a:cs typeface="Arial" panose="020B0604020202020204" pitchFamily="34" charset="0"/>
              </a:rPr>
              <a:t>A conference call was  held with participants from SA3 and CT4 and </a:t>
            </a:r>
            <a:r>
              <a:rPr lang="" sz="1400" dirty="0">
                <a:latin typeface="Arial" panose="020B0604020202020204" pitchFamily="34" charset="0"/>
                <a:cs typeface="Arial" panose="020B0604020202020204" pitchFamily="34" charset="0"/>
              </a:rPr>
              <a:t>as a</a:t>
            </a:r>
            <a:r>
              <a:rPr lang="en-GB" sz="1400" dirty="0">
                <a:latin typeface="Arial" panose="020B0604020202020204" pitchFamily="34" charset="0"/>
                <a:cs typeface="Arial" panose="020B0604020202020204" pitchFamily="34" charset="0"/>
              </a:rPr>
              <a:t> way forward :</a:t>
            </a:r>
          </a:p>
          <a:p>
            <a:pPr marL="536575" lvl="1" indent="-260350">
              <a:buFont typeface="Wingdings" panose="05000000000000000000" pitchFamily="2" charset="2"/>
              <a:buChar char="q"/>
            </a:pPr>
            <a:r>
              <a:rPr lang="en-US" sz="1400" dirty="0">
                <a:latin typeface="Arial" panose="020B0604020202020204" pitchFamily="34" charset="0"/>
                <a:cs typeface="Arial" panose="020B0604020202020204" pitchFamily="34" charset="0"/>
              </a:rPr>
              <a:t>It was proposed to discuss separation of Oauth2.0  Authorization and NRF registration. This  would be a possible discussion in SA3 for Rel-17. We need to find a pragmatic solution for Rel-15 and Rel-16.</a:t>
            </a:r>
          </a:p>
          <a:p>
            <a:pPr marL="536575" lvl="1" indent="-260350">
              <a:buFont typeface="Wingdings" panose="05000000000000000000" pitchFamily="2" charset="2"/>
              <a:buChar char="q"/>
            </a:pPr>
            <a:r>
              <a:rPr lang="en-US" sz="1400" dirty="0">
                <a:latin typeface="Arial" panose="020B0604020202020204" pitchFamily="34" charset="0"/>
                <a:cs typeface="Arial" panose="020B0604020202020204" pitchFamily="34" charset="0"/>
              </a:rPr>
              <a:t>We agreed to work first on the two open issues:</a:t>
            </a:r>
          </a:p>
          <a:p>
            <a:pPr lvl="1">
              <a:buFont typeface="Wingdings" panose="05000000000000000000" pitchFamily="2" charset="2"/>
              <a:buChar char="Ø"/>
            </a:pPr>
            <a:r>
              <a:rPr lang="en-US" sz="1400" dirty="0">
                <a:latin typeface="Arial" panose="020B0604020202020204" pitchFamily="34" charset="0"/>
                <a:cs typeface="Arial" panose="020B0604020202020204" pitchFamily="34" charset="0"/>
              </a:rPr>
              <a:t>Correct the stage-2 (TS 33.501), clauses 13.4.1.1 and 13.4.1.2, for the definition of the Oauth2 Client Registration process by defining for Rel-15/16 a kind of Static Authorization/O&amp;M configuration process.</a:t>
            </a:r>
          </a:p>
          <a:p>
            <a:pPr lvl="1">
              <a:buFont typeface="Wingdings" panose="05000000000000000000" pitchFamily="2" charset="2"/>
              <a:buChar char="Ø"/>
            </a:pPr>
            <a:r>
              <a:rPr lang="en-US" sz="1400" dirty="0">
                <a:latin typeface="Arial" panose="020B0604020202020204" pitchFamily="34" charset="0"/>
                <a:cs typeface="Arial" panose="020B0604020202020204" pitchFamily="34" charset="0"/>
              </a:rPr>
              <a:t>The NOTE  in TS 33.501 clause 13.3.1.3 should be changed to normative text clarifying that the usage of Oauth2 in the NRF APIs (</a:t>
            </a:r>
            <a:r>
              <a:rPr lang="en-US" sz="1400" dirty="0" err="1">
                <a:latin typeface="Arial" panose="020B0604020202020204" pitchFamily="34" charset="0"/>
                <a:cs typeface="Arial" panose="020B0604020202020204" pitchFamily="34" charset="0"/>
              </a:rPr>
              <a:t>NFManagement</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NFDiscovery</a:t>
            </a:r>
            <a:r>
              <a:rPr lang="en-US" sz="1400" dirty="0">
                <a:latin typeface="Arial" panose="020B0604020202020204" pitchFamily="34" charset="0"/>
                <a:cs typeface="Arial" panose="020B0604020202020204" pitchFamily="34" charset="0"/>
              </a:rPr>
              <a:t>) is optional.</a:t>
            </a:r>
            <a:endParaRPr lang="de-DE" sz="1400" dirty="0">
              <a:latin typeface="Arial" panose="020B0604020202020204" pitchFamily="34" charset="0"/>
              <a:cs typeface="Arial" panose="020B0604020202020204" pitchFamily="34" charset="0"/>
            </a:endParaRPr>
          </a:p>
          <a:p>
            <a:pPr marL="217488" lvl="1" indent="0" algn="just">
              <a:buNone/>
            </a:pPr>
            <a:r>
              <a:rPr lang="en-GB" sz="1400" dirty="0">
                <a:latin typeface="Arial" panose="020B0604020202020204" pitchFamily="34" charset="0"/>
                <a:cs typeface="Arial" panose="020B0604020202020204" pitchFamily="34" charset="0"/>
              </a:rPr>
              <a:t>No progress was made  in last SA3 meeting, so no discussion took place in CT4 on this topic.</a:t>
            </a:r>
          </a:p>
        </p:txBody>
      </p:sp>
    </p:spTree>
    <p:extLst>
      <p:ext uri="{BB962C8B-B14F-4D97-AF65-F5344CB8AC3E}">
        <p14:creationId xmlns:p14="http://schemas.microsoft.com/office/powerpoint/2010/main" val="3547617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FF44BE-0CDC-4520-A59A-73A8672D22FF}"/>
              </a:ext>
            </a:extLst>
          </p:cNvPr>
          <p:cNvSpPr>
            <a:spLocks noGrp="1"/>
          </p:cNvSpPr>
          <p:nvPr>
            <p:ph type="title"/>
          </p:nvPr>
        </p:nvSpPr>
        <p:spPr/>
        <p:txBody>
          <a:bodyPr/>
          <a:lstStyle/>
          <a:p>
            <a:r>
              <a:rPr lang="de-DE" dirty="0"/>
              <a:t>CT4/SA3 </a:t>
            </a:r>
            <a:r>
              <a:rPr lang="de-DE" dirty="0" err="1"/>
              <a:t>alignment</a:t>
            </a:r>
            <a:r>
              <a:rPr lang="de-DE" dirty="0"/>
              <a:t> </a:t>
            </a:r>
            <a:r>
              <a:rPr lang="de-DE" dirty="0" err="1"/>
              <a:t>status</a:t>
            </a:r>
            <a:r>
              <a:rPr lang="de-DE" dirty="0"/>
              <a:t> (2/2)</a:t>
            </a:r>
          </a:p>
        </p:txBody>
      </p:sp>
      <p:sp>
        <p:nvSpPr>
          <p:cNvPr id="5" name="Content Placeholder 4">
            <a:extLst>
              <a:ext uri="{FF2B5EF4-FFF2-40B4-BE49-F238E27FC236}">
                <a16:creationId xmlns:a16="http://schemas.microsoft.com/office/drawing/2014/main" id="{533B2E04-C151-4C21-A051-180AC77F3657}"/>
              </a:ext>
            </a:extLst>
          </p:cNvPr>
          <p:cNvSpPr>
            <a:spLocks noGrp="1"/>
          </p:cNvSpPr>
          <p:nvPr>
            <p:ph idx="1"/>
          </p:nvPr>
        </p:nvSpPr>
        <p:spPr/>
        <p:txBody>
          <a:bodyPr>
            <a:normAutofit fontScale="85000" lnSpcReduction="20000"/>
          </a:bodyPr>
          <a:lstStyle/>
          <a:p>
            <a:pPr marL="0" indent="0">
              <a:buNone/>
            </a:pPr>
            <a:r>
              <a:rPr lang="de-DE" b="1" dirty="0"/>
              <a:t>Summary of </a:t>
            </a:r>
            <a:r>
              <a:rPr lang="de-DE" b="1" dirty="0" err="1"/>
              <a:t>compromise</a:t>
            </a:r>
            <a:r>
              <a:rPr lang="de-DE" b="1" dirty="0"/>
              <a:t> </a:t>
            </a:r>
            <a:r>
              <a:rPr lang="de-DE" b="1" dirty="0" err="1"/>
              <a:t>proposed</a:t>
            </a:r>
            <a:r>
              <a:rPr lang="de-DE" b="1" dirty="0"/>
              <a:t> </a:t>
            </a:r>
            <a:r>
              <a:rPr lang="de-DE" b="1" dirty="0" err="1"/>
              <a:t>by</a:t>
            </a:r>
            <a:r>
              <a:rPr lang="de-DE" b="1" dirty="0"/>
              <a:t> Nokia in SA3:</a:t>
            </a:r>
          </a:p>
          <a:p>
            <a:r>
              <a:rPr lang="en-GB" sz="2900" dirty="0"/>
              <a:t>Cover all 3 releases in one step, but we can continue to analyse Rel-17. </a:t>
            </a:r>
          </a:p>
          <a:p>
            <a:r>
              <a:rPr lang="en-GB" sz="2900" dirty="0"/>
              <a:t>Keep in stage 3 the </a:t>
            </a:r>
            <a:r>
              <a:rPr lang="en-GB" sz="2900" u="sng" dirty="0"/>
              <a:t>option</a:t>
            </a:r>
            <a:r>
              <a:rPr lang="en-GB" sz="2900" dirty="0"/>
              <a:t> to use </a:t>
            </a:r>
            <a:r>
              <a:rPr lang="en-GB" dirty="0" err="1"/>
              <a:t>Oauth</a:t>
            </a:r>
            <a:r>
              <a:rPr lang="en-GB" dirty="0"/>
              <a:t> </a:t>
            </a:r>
            <a:r>
              <a:rPr lang="de-DE" dirty="0"/>
              <a:t>for NF Register and NF Discovery </a:t>
            </a:r>
            <a:r>
              <a:rPr lang="de-DE" dirty="0" err="1"/>
              <a:t>requests</a:t>
            </a:r>
            <a:r>
              <a:rPr lang="de-DE" dirty="0"/>
              <a:t> </a:t>
            </a:r>
            <a:r>
              <a:rPr lang="en-GB" dirty="0"/>
              <a:t>but discourage its usage in R15/R16. Align accordingly in stage </a:t>
            </a:r>
            <a:r>
              <a:rPr lang="en-GB" sz="2900" dirty="0"/>
              <a:t>2 spec.</a:t>
            </a:r>
            <a:r>
              <a:rPr lang="de-DE" sz="2900" dirty="0"/>
              <a:t> </a:t>
            </a:r>
          </a:p>
          <a:p>
            <a:r>
              <a:rPr lang="en-GB" sz="2900" dirty="0"/>
              <a:t>Specify the potential use of OAuth for accessing NRF APIs in Rel-17.</a:t>
            </a:r>
            <a:endParaRPr lang="de-DE" sz="2900" dirty="0"/>
          </a:p>
          <a:p>
            <a:r>
              <a:rPr lang="en-GB" sz="2900" dirty="0"/>
              <a:t>M</a:t>
            </a:r>
            <a:r>
              <a:rPr lang="en-US" sz="2900" dirty="0" err="1"/>
              <a:t>ake</a:t>
            </a:r>
            <a:r>
              <a:rPr lang="en-US" sz="2900" dirty="0"/>
              <a:t> the NF Service registration procedure (NF Register) optional (and NOT mandatory) to register the OAuth 2.0 client (NF Service Consumer) with the OAuth 2.0 Authorization server (NRF)</a:t>
            </a:r>
          </a:p>
          <a:p>
            <a:r>
              <a:rPr lang="en-US" sz="2900" dirty="0"/>
              <a:t>… provided it is further specified that this NF service registration (NF Register) – as OAuth client registration - shall NOT be a pre-requisite for any NF to issue Access Token requests and obtain access tokens from the NRF, </a:t>
            </a:r>
            <a:r>
              <a:rPr lang="en-US" sz="2900" dirty="0" err="1"/>
              <a:t>i.e</a:t>
            </a:r>
            <a:r>
              <a:rPr lang="en-US" sz="2900" dirty="0"/>
              <a:t>  in other words, an NF that does NOT implement the option shall still be able to get Access tokens (and NRF services).</a:t>
            </a:r>
          </a:p>
        </p:txBody>
      </p:sp>
    </p:spTree>
    <p:extLst>
      <p:ext uri="{BB962C8B-B14F-4D97-AF65-F5344CB8AC3E}">
        <p14:creationId xmlns:p14="http://schemas.microsoft.com/office/powerpoint/2010/main" val="634588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FF44BE-0CDC-4520-A59A-73A8672D22FF}"/>
              </a:ext>
            </a:extLst>
          </p:cNvPr>
          <p:cNvSpPr>
            <a:spLocks noGrp="1"/>
          </p:cNvSpPr>
          <p:nvPr>
            <p:ph type="title"/>
          </p:nvPr>
        </p:nvSpPr>
        <p:spPr/>
        <p:txBody>
          <a:bodyPr/>
          <a:lstStyle/>
          <a:p>
            <a:r>
              <a:rPr lang="de-DE" dirty="0" err="1"/>
              <a:t>Proposal</a:t>
            </a:r>
            <a:endParaRPr lang="de-DE" dirty="0"/>
          </a:p>
        </p:txBody>
      </p:sp>
      <p:sp>
        <p:nvSpPr>
          <p:cNvPr id="5" name="Content Placeholder 4">
            <a:extLst>
              <a:ext uri="{FF2B5EF4-FFF2-40B4-BE49-F238E27FC236}">
                <a16:creationId xmlns:a16="http://schemas.microsoft.com/office/drawing/2014/main" id="{533B2E04-C151-4C21-A051-180AC77F3657}"/>
              </a:ext>
            </a:extLst>
          </p:cNvPr>
          <p:cNvSpPr>
            <a:spLocks noGrp="1"/>
          </p:cNvSpPr>
          <p:nvPr>
            <p:ph idx="1"/>
          </p:nvPr>
        </p:nvSpPr>
        <p:spPr/>
        <p:txBody>
          <a:bodyPr>
            <a:normAutofit/>
          </a:bodyPr>
          <a:lstStyle/>
          <a:p>
            <a:r>
              <a:rPr lang="de-DE" dirty="0" err="1"/>
              <a:t>We</a:t>
            </a:r>
            <a:r>
              <a:rPr lang="de-DE" dirty="0"/>
              <a:t> </a:t>
            </a:r>
            <a:r>
              <a:rPr lang="de-DE" dirty="0" err="1"/>
              <a:t>propose</a:t>
            </a:r>
            <a:r>
              <a:rPr lang="de-DE" dirty="0"/>
              <a:t> </a:t>
            </a:r>
            <a:r>
              <a:rPr lang="de-DE" dirty="0" err="1"/>
              <a:t>to</a:t>
            </a:r>
            <a:r>
              <a:rPr lang="de-DE" dirty="0"/>
              <a:t> </a:t>
            </a:r>
            <a:r>
              <a:rPr lang="de-DE" dirty="0" err="1"/>
              <a:t>consider</a:t>
            </a:r>
            <a:r>
              <a:rPr lang="de-DE" dirty="0"/>
              <a:t> </a:t>
            </a:r>
            <a:r>
              <a:rPr lang="de-DE" dirty="0" err="1"/>
              <a:t>the</a:t>
            </a:r>
            <a:r>
              <a:rPr lang="de-DE" dirty="0"/>
              <a:t> </a:t>
            </a:r>
            <a:r>
              <a:rPr lang="de-DE" dirty="0" err="1"/>
              <a:t>compromise</a:t>
            </a:r>
            <a:r>
              <a:rPr lang="de-DE" dirty="0"/>
              <a:t> (</a:t>
            </a:r>
            <a:r>
              <a:rPr lang="de-DE" dirty="0">
                <a:hlinkClick r:id="rId2"/>
              </a:rPr>
              <a:t>draft_S3-211752-r4</a:t>
            </a:r>
            <a:r>
              <a:rPr lang="de-DE" dirty="0"/>
              <a:t>).</a:t>
            </a:r>
          </a:p>
          <a:p>
            <a:r>
              <a:rPr lang="de-DE" dirty="0" err="1"/>
              <a:t>We</a:t>
            </a:r>
            <a:r>
              <a:rPr lang="de-DE" dirty="0"/>
              <a:t> </a:t>
            </a:r>
            <a:r>
              <a:rPr lang="de-DE" dirty="0" err="1"/>
              <a:t>suggest</a:t>
            </a:r>
            <a:r>
              <a:rPr lang="de-DE" dirty="0"/>
              <a:t> SA#92 </a:t>
            </a:r>
            <a:r>
              <a:rPr lang="de-DE" dirty="0" err="1"/>
              <a:t>tasks</a:t>
            </a:r>
            <a:r>
              <a:rPr lang="de-DE" dirty="0"/>
              <a:t> SA3 to </a:t>
            </a:r>
            <a:r>
              <a:rPr lang="de-DE" dirty="0" err="1"/>
              <a:t>prioritize</a:t>
            </a:r>
            <a:r>
              <a:rPr lang="de-DE" dirty="0"/>
              <a:t> </a:t>
            </a:r>
            <a:r>
              <a:rPr lang="de-DE" dirty="0" err="1"/>
              <a:t>the</a:t>
            </a:r>
            <a:r>
              <a:rPr lang="de-DE" dirty="0"/>
              <a:t> </a:t>
            </a:r>
            <a:r>
              <a:rPr lang="de-DE" dirty="0" err="1"/>
              <a:t>resolution</a:t>
            </a:r>
            <a:r>
              <a:rPr lang="de-DE" dirty="0"/>
              <a:t> </a:t>
            </a:r>
            <a:r>
              <a:rPr lang="de-DE" dirty="0" err="1"/>
              <a:t>of</a:t>
            </a:r>
            <a:r>
              <a:rPr lang="de-DE" dirty="0"/>
              <a:t> </a:t>
            </a:r>
            <a:r>
              <a:rPr lang="de-DE" dirty="0" err="1"/>
              <a:t>the</a:t>
            </a:r>
            <a:r>
              <a:rPr lang="de-DE" dirty="0"/>
              <a:t> </a:t>
            </a:r>
            <a:r>
              <a:rPr lang="de-DE" dirty="0" err="1"/>
              <a:t>misalignments</a:t>
            </a:r>
            <a:r>
              <a:rPr lang="de-DE" dirty="0"/>
              <a:t> in Q3 2021.</a:t>
            </a:r>
          </a:p>
        </p:txBody>
      </p:sp>
    </p:spTree>
    <p:extLst>
      <p:ext uri="{BB962C8B-B14F-4D97-AF65-F5344CB8AC3E}">
        <p14:creationId xmlns:p14="http://schemas.microsoft.com/office/powerpoint/2010/main" val="1964791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C5309C-F790-4ABE-8192-93C2F6837C39}"/>
              </a:ext>
            </a:extLst>
          </p:cNvPr>
          <p:cNvSpPr>
            <a:spLocks noGrp="1"/>
          </p:cNvSpPr>
          <p:nvPr>
            <p:ph type="title"/>
          </p:nvPr>
        </p:nvSpPr>
        <p:spPr/>
        <p:txBody>
          <a:bodyPr/>
          <a:lstStyle/>
          <a:p>
            <a:r>
              <a:rPr lang="de-DE" dirty="0"/>
              <a:t>Background material</a:t>
            </a:r>
          </a:p>
        </p:txBody>
      </p:sp>
      <p:sp>
        <p:nvSpPr>
          <p:cNvPr id="5" name="Content Placeholder 4">
            <a:extLst>
              <a:ext uri="{FF2B5EF4-FFF2-40B4-BE49-F238E27FC236}">
                <a16:creationId xmlns:a16="http://schemas.microsoft.com/office/drawing/2014/main" id="{B2EC66A6-D5DE-4933-8285-2EC9235313A5}"/>
              </a:ext>
            </a:extLst>
          </p:cNvPr>
          <p:cNvSpPr>
            <a:spLocks noGrp="1"/>
          </p:cNvSpPr>
          <p:nvPr>
            <p:ph idx="1"/>
          </p:nvPr>
        </p:nvSpPr>
        <p:spPr/>
        <p:txBody>
          <a:bodyPr>
            <a:normAutofit/>
          </a:bodyPr>
          <a:lstStyle/>
          <a:p>
            <a:pPr marL="0" indent="0">
              <a:buNone/>
            </a:pPr>
            <a:r>
              <a:rPr lang="de-DE" sz="2400" dirty="0"/>
              <a:t>The following slides contain background material. They were part of a slide set presented at the CT4/SA3 conf call on March 31th 2021.</a:t>
            </a:r>
          </a:p>
        </p:txBody>
      </p:sp>
    </p:spTree>
    <p:extLst>
      <p:ext uri="{BB962C8B-B14F-4D97-AF65-F5344CB8AC3E}">
        <p14:creationId xmlns:p14="http://schemas.microsoft.com/office/powerpoint/2010/main" val="937791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BC608A-7274-42DD-BC0B-E95733B2E944}"/>
              </a:ext>
            </a:extLst>
          </p:cNvPr>
          <p:cNvSpPr>
            <a:spLocks noGrp="1"/>
          </p:cNvSpPr>
          <p:nvPr>
            <p:ph type="title"/>
          </p:nvPr>
        </p:nvSpPr>
        <p:spPr>
          <a:xfrm>
            <a:off x="479424" y="476250"/>
            <a:ext cx="10865515" cy="585766"/>
          </a:xfrm>
        </p:spPr>
        <p:txBody>
          <a:bodyPr/>
          <a:lstStyle/>
          <a:p>
            <a:r>
              <a:rPr lang="en-US" dirty="0"/>
              <a:t>Latest LS from SA3 to CT4</a:t>
            </a:r>
          </a:p>
        </p:txBody>
      </p:sp>
      <p:sp>
        <p:nvSpPr>
          <p:cNvPr id="2" name="Content Placeholder 1">
            <a:extLst>
              <a:ext uri="{FF2B5EF4-FFF2-40B4-BE49-F238E27FC236}">
                <a16:creationId xmlns:a16="http://schemas.microsoft.com/office/drawing/2014/main" id="{B7A377B4-E61C-4246-8835-C1C8E9AA824F}"/>
              </a:ext>
            </a:extLst>
          </p:cNvPr>
          <p:cNvSpPr>
            <a:spLocks noGrp="1"/>
          </p:cNvSpPr>
          <p:nvPr>
            <p:ph sz="quarter" idx="11"/>
          </p:nvPr>
        </p:nvSpPr>
        <p:spPr>
          <a:xfrm>
            <a:off x="488568" y="1844675"/>
            <a:ext cx="9886663" cy="4392612"/>
          </a:xfrm>
        </p:spPr>
        <p:txBody>
          <a:bodyPr>
            <a:normAutofit/>
          </a:bodyPr>
          <a:lstStyle/>
          <a:p>
            <a:pPr>
              <a:spcAft>
                <a:spcPts val="600"/>
              </a:spcAft>
            </a:pPr>
            <a:r>
              <a:rPr lang="en-US" dirty="0"/>
              <a:t>Last year, SA3 sent LS to CT4 (</a:t>
            </a:r>
            <a:r>
              <a:rPr lang="en-US" dirty="0">
                <a:hlinkClick r:id="rId6"/>
              </a:rPr>
              <a:t>S3-203495</a:t>
            </a:r>
            <a:r>
              <a:rPr lang="en-US" dirty="0"/>
              <a:t> / </a:t>
            </a:r>
            <a:r>
              <a:rPr lang="en-US" dirty="0">
                <a:hlinkClick r:id="rId7"/>
              </a:rPr>
              <a:t>C4-211156</a:t>
            </a:r>
            <a:r>
              <a:rPr lang="en-US" dirty="0"/>
              <a:t>) with following information:</a:t>
            </a:r>
          </a:p>
          <a:p>
            <a:pPr marL="827088" lvl="1" indent="-457200">
              <a:spcAft>
                <a:spcPts val="600"/>
              </a:spcAft>
              <a:buAutoNum type="arabicParenR"/>
            </a:pPr>
            <a:r>
              <a:rPr lang="en-US" dirty="0"/>
              <a:t>TS 29.510 contains provisions allowing, optionally, the NRF APIs (</a:t>
            </a:r>
            <a:r>
              <a:rPr lang="en-US" dirty="0" err="1"/>
              <a:t>NFManagement</a:t>
            </a:r>
            <a:r>
              <a:rPr lang="en-US" dirty="0"/>
              <a:t> and </a:t>
            </a:r>
            <a:r>
              <a:rPr lang="en-US" dirty="0" err="1"/>
              <a:t>NFDiscovery</a:t>
            </a:r>
            <a:r>
              <a:rPr lang="en-US" dirty="0"/>
              <a:t>) to be authorized by means of Oauth2.</a:t>
            </a:r>
          </a:p>
          <a:p>
            <a:pPr lvl="2">
              <a:spcAft>
                <a:spcPts val="600"/>
              </a:spcAft>
            </a:pPr>
            <a:r>
              <a:rPr lang="en-US" dirty="0"/>
              <a:t>SA3 questions whether such usage of Oauth2 is independent of the usage of Oauth2 in the rest of 5GC APIs</a:t>
            </a:r>
          </a:p>
          <a:p>
            <a:pPr marL="827088" lvl="1" indent="-457200">
              <a:spcAft>
                <a:spcPts val="600"/>
              </a:spcAft>
              <a:buAutoNum type="arabicParenR"/>
            </a:pPr>
            <a:r>
              <a:rPr lang="en-US" dirty="0"/>
              <a:t>TS 33.501, clause 13.3.1.3, contains an informative NOTE indicating that the usage of Oauth2 for the NRF APIs is not needed</a:t>
            </a:r>
          </a:p>
          <a:p>
            <a:pPr marL="369888" lvl="1" indent="0">
              <a:spcAft>
                <a:spcPts val="600"/>
              </a:spcAft>
              <a:buNone/>
            </a:pPr>
            <a:endParaRPr lang="en-US" dirty="0"/>
          </a:p>
          <a:p>
            <a:pPr marL="369888" lvl="1" indent="0">
              <a:spcAft>
                <a:spcPts val="600"/>
              </a:spcAft>
              <a:buNone/>
            </a:pPr>
            <a:endParaRPr lang="en-US" dirty="0"/>
          </a:p>
          <a:p>
            <a:pPr lvl="2">
              <a:spcAft>
                <a:spcPts val="600"/>
              </a:spcAft>
            </a:pPr>
            <a:endParaRPr lang="en-US" dirty="0"/>
          </a:p>
          <a:p>
            <a:pPr>
              <a:spcAft>
                <a:spcPts val="600"/>
              </a:spcAft>
            </a:pPr>
            <a:endParaRPr lang="en-US" dirty="0"/>
          </a:p>
        </p:txBody>
      </p:sp>
    </p:spTree>
    <p:custDataLst>
      <p:custData r:id="rId1"/>
      <p:custData r:id="rId2"/>
      <p:tags r:id="rId3"/>
    </p:custDataLst>
    <p:extLst>
      <p:ext uri="{BB962C8B-B14F-4D97-AF65-F5344CB8AC3E}">
        <p14:creationId xmlns:p14="http://schemas.microsoft.com/office/powerpoint/2010/main" val="3546008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18555-3338-443D-B483-A6B0F44567F0}"/>
              </a:ext>
            </a:extLst>
          </p:cNvPr>
          <p:cNvSpPr>
            <a:spLocks noGrp="1"/>
          </p:cNvSpPr>
          <p:nvPr>
            <p:ph type="title"/>
          </p:nvPr>
        </p:nvSpPr>
        <p:spPr>
          <a:xfrm>
            <a:off x="479425" y="476250"/>
            <a:ext cx="10259460" cy="675976"/>
          </a:xfrm>
        </p:spPr>
        <p:txBody>
          <a:bodyPr/>
          <a:lstStyle/>
          <a:p>
            <a:r>
              <a:rPr lang="en-US" sz="2800" dirty="0"/>
              <a:t>Quick feedback from the authors </a:t>
            </a:r>
            <a:br>
              <a:rPr lang="en-US" sz="2800" dirty="0"/>
            </a:br>
            <a:r>
              <a:rPr lang="en-US" sz="2800" dirty="0"/>
              <a:t>on the SA3 sent LS to CT4 (</a:t>
            </a:r>
            <a:r>
              <a:rPr lang="en-US" sz="2800" dirty="0">
                <a:hlinkClick r:id="rId2"/>
              </a:rPr>
              <a:t>S3-203495</a:t>
            </a:r>
            <a:r>
              <a:rPr lang="en-US" sz="2800" dirty="0"/>
              <a:t> / </a:t>
            </a:r>
            <a:r>
              <a:rPr lang="en-US" sz="2800" dirty="0">
                <a:hlinkClick r:id="rId3"/>
              </a:rPr>
              <a:t>C4-211156</a:t>
            </a:r>
            <a:r>
              <a:rPr lang="en-US" sz="2800" dirty="0"/>
              <a:t>) </a:t>
            </a:r>
          </a:p>
        </p:txBody>
      </p:sp>
      <p:sp>
        <p:nvSpPr>
          <p:cNvPr id="3" name="Content Placeholder 2">
            <a:extLst>
              <a:ext uri="{FF2B5EF4-FFF2-40B4-BE49-F238E27FC236}">
                <a16:creationId xmlns:a16="http://schemas.microsoft.com/office/drawing/2014/main" id="{83C569F6-4A5A-4634-BDC7-A6051A1A33EF}"/>
              </a:ext>
            </a:extLst>
          </p:cNvPr>
          <p:cNvSpPr>
            <a:spLocks noGrp="1"/>
          </p:cNvSpPr>
          <p:nvPr>
            <p:ph sz="quarter" idx="11"/>
          </p:nvPr>
        </p:nvSpPr>
        <p:spPr>
          <a:xfrm>
            <a:off x="479424" y="1844675"/>
            <a:ext cx="10062829" cy="4392612"/>
          </a:xfrm>
        </p:spPr>
        <p:txBody>
          <a:bodyPr>
            <a:normAutofit/>
          </a:bodyPr>
          <a:lstStyle/>
          <a:p>
            <a:pPr marL="457200" indent="-457200">
              <a:buAutoNum type="arabicParenR"/>
            </a:pPr>
            <a:r>
              <a:rPr lang="en-US" sz="2000" dirty="0"/>
              <a:t>The usage of Oauth2 in the NRF APIs (NFManagement and NFDiscovery) is </a:t>
            </a:r>
            <a:r>
              <a:rPr lang="en-US" sz="2000" dirty="0">
                <a:highlight>
                  <a:srgbClr val="FFFF00"/>
                </a:highlight>
              </a:rPr>
              <a:t>optional</a:t>
            </a:r>
            <a:r>
              <a:rPr lang="en-US" sz="2000" dirty="0"/>
              <a:t> and entirely </a:t>
            </a:r>
            <a:r>
              <a:rPr lang="en-US" sz="2000" dirty="0">
                <a:highlight>
                  <a:srgbClr val="FFFF00"/>
                </a:highlight>
              </a:rPr>
              <a:t>independent</a:t>
            </a:r>
            <a:r>
              <a:rPr lang="en-US" sz="2000" dirty="0"/>
              <a:t> of the usage of Oauth2 in the rest of the APIs in 5GC</a:t>
            </a:r>
          </a:p>
          <a:p>
            <a:pPr lvl="1"/>
            <a:r>
              <a:rPr lang="en-US" sz="2000" dirty="0"/>
              <a:t>The principle is that each service of any NF in the 5GC (including the NRF APIs) can enforce Oauth2-based authorization independently</a:t>
            </a:r>
          </a:p>
          <a:p>
            <a:pPr lvl="1"/>
            <a:r>
              <a:rPr lang="en-US" sz="2000" dirty="0"/>
              <a:t>From Rel-16 onwards, as a general feature in 5GC APIs, such granularity goes beyond the service level, and it could enforce the authorization on a per resource/operation level</a:t>
            </a:r>
          </a:p>
          <a:p>
            <a:pPr marL="457200" indent="-457200">
              <a:buAutoNum type="arabicParenR"/>
            </a:pPr>
            <a:endParaRPr lang="en-US" sz="2000" dirty="0"/>
          </a:p>
          <a:p>
            <a:pPr marL="457200" indent="-457200">
              <a:buAutoNum type="arabicParenR"/>
            </a:pPr>
            <a:r>
              <a:rPr lang="en-US" sz="2000" dirty="0"/>
              <a:t>The NOTE in TS 33.501 is a known issue by both SA3 and CT4, since there has been several attempts in the past to align both specs, without success</a:t>
            </a:r>
          </a:p>
          <a:p>
            <a:pPr lvl="1"/>
            <a:r>
              <a:rPr lang="en-US" sz="2000" dirty="0"/>
              <a:t>This NOTE, per 3GPP working methods, is </a:t>
            </a:r>
            <a:r>
              <a:rPr lang="en-US" sz="2000" dirty="0">
                <a:highlight>
                  <a:srgbClr val="FFFF00"/>
                </a:highlight>
              </a:rPr>
              <a:t>non-normative</a:t>
            </a:r>
            <a:r>
              <a:rPr lang="en-US" sz="2000" dirty="0"/>
              <a:t>; as such, misalignment with the contents of the NOTE per-se does not constitute a non-compliance against TS 33.501</a:t>
            </a:r>
          </a:p>
          <a:p>
            <a:pPr lvl="1"/>
            <a:r>
              <a:rPr lang="en-US" sz="2000" dirty="0"/>
              <a:t>The NOTE was added by SA3 (in TS 33.501, v15.2.0, Sept. 2018) after CT4 had specified the optional usage of Oauth2 in the NRF APIs (in TS 29.510, v0.7.0, May 2018)</a:t>
            </a:r>
          </a:p>
          <a:p>
            <a:pPr lvl="1"/>
            <a:endParaRPr lang="en-US" sz="2000" dirty="0"/>
          </a:p>
          <a:p>
            <a:pPr marL="0" indent="0">
              <a:buNone/>
            </a:pPr>
            <a:endParaRPr lang="en-US" sz="2000" dirty="0"/>
          </a:p>
        </p:txBody>
      </p:sp>
    </p:spTree>
    <p:extLst>
      <p:ext uri="{BB962C8B-B14F-4D97-AF65-F5344CB8AC3E}">
        <p14:creationId xmlns:p14="http://schemas.microsoft.com/office/powerpoint/2010/main" val="22623825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MPLAFYSLIDEID" val="637479549049695940"/>
</p:tagLst>
</file>

<file path=ppt/tags/tag2.xml><?xml version="1.0" encoding="utf-8"?>
<p:tagLst xmlns:a="http://schemas.openxmlformats.org/drawingml/2006/main" xmlns:r="http://schemas.openxmlformats.org/officeDocument/2006/relationships" xmlns:p="http://schemas.openxmlformats.org/presentationml/2006/main">
  <p:tag name="TEMPLAFYSLIDEID" val="637098398335181273"/>
</p:tagLst>
</file>

<file path=ppt/tags/tag3.xml><?xml version="1.0" encoding="utf-8"?>
<p:tagLst xmlns:a="http://schemas.openxmlformats.org/drawingml/2006/main" xmlns:r="http://schemas.openxmlformats.org/officeDocument/2006/relationships" xmlns:p="http://schemas.openxmlformats.org/presentationml/2006/main">
  <p:tag name="TEMPLAFYSLIDEID" val="637098398335181273"/>
</p:tagLst>
</file>

<file path=ppt/tags/tag4.xml><?xml version="1.0" encoding="utf-8"?>
<p:tagLst xmlns:a="http://schemas.openxmlformats.org/drawingml/2006/main" xmlns:r="http://schemas.openxmlformats.org/officeDocument/2006/relationships" xmlns:p="http://schemas.openxmlformats.org/presentationml/2006/main">
  <p:tag name="TEMPLAFYSLIDEID" val="637098398335181273"/>
</p:tagLst>
</file>

<file path=ppt/tags/tag5.xml><?xml version="1.0" encoding="utf-8"?>
<p:tagLst xmlns:a="http://schemas.openxmlformats.org/drawingml/2006/main" xmlns:r="http://schemas.openxmlformats.org/officeDocument/2006/relationships" xmlns:p="http://schemas.openxmlformats.org/presentationml/2006/main">
  <p:tag name="TEMPLAFYSLIDEID" val="637098398335181273"/>
</p:tagLst>
</file>

<file path=ppt/tags/tag6.xml><?xml version="1.0" encoding="utf-8"?>
<p:tagLst xmlns:a="http://schemas.openxmlformats.org/drawingml/2006/main" xmlns:r="http://schemas.openxmlformats.org/officeDocument/2006/relationships" xmlns:p="http://schemas.openxmlformats.org/presentationml/2006/main">
  <p:tag name="TEMPLAFYSLIDEID" val="63709839833518127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SlideTemplateConfiguration><![CDATA[{"documentContentValidatorConfiguration":{"enableDocumentContentValidator":false,"documentContentValidatorVersion":0},"elementsMetadata":[],"slideId":"637461452093488457","enableDocumentContentUpdater":true,"version":"1.9"}]]></TemplafySlideTemplateConfiguration>
</file>

<file path=customXml/item11.xml><?xml version="1.0" encoding="utf-8"?>
<TemplafySlideTemplateConfiguration><![CDATA[{"documentContentValidatorConfiguration":{"enableDocumentContentValidator":false,"documentContentValidatorVersion":0},"elementsMetadata":[],"slideId":"637461452093488457","enableDocumentContentUpdater":true,"version":"1.9"}]]></TemplafySlideTemplateConfiguration>
</file>

<file path=customXml/item12.xml><?xml version="1.0" encoding="utf-8"?>
<TemplafySlideFormConfiguration><![CDATA[{"formFields":[],"formDataEntries":[]}]]></TemplafySlideFormConfiguration>
</file>

<file path=customXml/item2.xml><?xml version="1.0" encoding="utf-8"?>
<TemplafySlideFormConfiguration><![CDATA[{"formFields":[],"formDataEntries":[]}]]></TemplafySlideFormConfiguration>
</file>

<file path=customXml/item3.xml><?xml version="1.0" encoding="utf-8"?>
<TemplafySlideTemplateConfiguration><![CDATA[{"documentContentValidatorConfiguration":{"enableDocumentContentValidator":false,"documentContentValidatorVersion":0},"elementsMetadata":[],"slideId":"637461452093488457","enableDocumentContentUpdater":true,"version":"1.9"}]]></TemplafySlideTemplateConfiguration>
</file>

<file path=customXml/item4.xml><?xml version="1.0" encoding="utf-8"?>
<TemplafySlideTemplateConfiguration><![CDATA[{"documentContentValidatorConfiguration":{"enableDocumentContentValidator":false,"documentContentValidatorVersion":0},"elementsMetadata":[],"slideId":"637461452093488457","enableDocumentContentUpdater":true,"version":"1.9"}]]></TemplafySlideTemplateConfiguration>
</file>

<file path=customXml/item5.xml><?xml version="1.0" encoding="utf-8"?>
<TemplafySlideFormConfiguration><![CDATA[{"formFields":[],"formDataEntries":[]}]]></TemplafySlideFormConfiguration>
</file>

<file path=customXml/item6.xml><?xml version="1.0" encoding="utf-8"?>
<TemplafySlideTemplateConfiguration><![CDATA[{"documentContentValidatorConfiguration":{"enableDocumentContentValidator":false,"documentContentValidatorVersion":0},"elementsMetadata":[],"slideId":"637461452093488457","enableDocumentContentUpdater":true,"version":"1.9"}]]></TemplafySlideTemplateConfiguration>
</file>

<file path=customXml/item7.xml><?xml version="1.0" encoding="utf-8"?>
<TemplafySlideFormConfiguration><![CDATA[{"formFields":[],"formDataEntries":[]}]]></TemplafySlideFormConfiguration>
</file>

<file path=customXml/item8.xml><?xml version="1.0" encoding="utf-8"?>
<TemplafySlideTemplateConfiguration><![CDATA[{"documentContentValidatorConfiguration":{"enableDocumentContentValidator":false,"documentContentValidatorVersion":0},"elementsMetadata":[],"slideId":"637461452093488457","enableDocumentContentUpdater":true,"version":"1.9"}]]></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EFFD1139-1D8B-452A-97EB-C981AA223A17}">
  <ds:schemaRefs/>
</ds:datastoreItem>
</file>

<file path=customXml/itemProps10.xml><?xml version="1.0" encoding="utf-8"?>
<ds:datastoreItem xmlns:ds="http://schemas.openxmlformats.org/officeDocument/2006/customXml" ds:itemID="{A226BE52-4D57-4B02-AACC-B815D3353E69}">
  <ds:schemaRefs/>
</ds:datastoreItem>
</file>

<file path=customXml/itemProps11.xml><?xml version="1.0" encoding="utf-8"?>
<ds:datastoreItem xmlns:ds="http://schemas.openxmlformats.org/officeDocument/2006/customXml" ds:itemID="{EB791B62-C68F-433E-9FAE-2A7C1335A311}">
  <ds:schemaRefs/>
</ds:datastoreItem>
</file>

<file path=customXml/itemProps12.xml><?xml version="1.0" encoding="utf-8"?>
<ds:datastoreItem xmlns:ds="http://schemas.openxmlformats.org/officeDocument/2006/customXml" ds:itemID="{C9465872-DEAD-476D-BA22-3D46CA527161}">
  <ds:schemaRefs/>
</ds:datastoreItem>
</file>

<file path=customXml/itemProps2.xml><?xml version="1.0" encoding="utf-8"?>
<ds:datastoreItem xmlns:ds="http://schemas.openxmlformats.org/officeDocument/2006/customXml" ds:itemID="{B841C5B5-B24B-483E-9C61-98A9F6EE25FB}">
  <ds:schemaRefs/>
</ds:datastoreItem>
</file>

<file path=customXml/itemProps3.xml><?xml version="1.0" encoding="utf-8"?>
<ds:datastoreItem xmlns:ds="http://schemas.openxmlformats.org/officeDocument/2006/customXml" ds:itemID="{DC7C6A74-381B-4C35-ABCD-54376523E830}">
  <ds:schemaRefs/>
</ds:datastoreItem>
</file>

<file path=customXml/itemProps4.xml><?xml version="1.0" encoding="utf-8"?>
<ds:datastoreItem xmlns:ds="http://schemas.openxmlformats.org/officeDocument/2006/customXml" ds:itemID="{0F0B5C94-D4BD-450E-991C-E0C1894F6928}">
  <ds:schemaRefs/>
</ds:datastoreItem>
</file>

<file path=customXml/itemProps5.xml><?xml version="1.0" encoding="utf-8"?>
<ds:datastoreItem xmlns:ds="http://schemas.openxmlformats.org/officeDocument/2006/customXml" ds:itemID="{82CB1630-3E96-4A76-8D0D-B0478C99A06C}">
  <ds:schemaRefs/>
</ds:datastoreItem>
</file>

<file path=customXml/itemProps6.xml><?xml version="1.0" encoding="utf-8"?>
<ds:datastoreItem xmlns:ds="http://schemas.openxmlformats.org/officeDocument/2006/customXml" ds:itemID="{150F5AC8-D451-4A87-BBE4-E238A89B7716}">
  <ds:schemaRefs/>
</ds:datastoreItem>
</file>

<file path=customXml/itemProps7.xml><?xml version="1.0" encoding="utf-8"?>
<ds:datastoreItem xmlns:ds="http://schemas.openxmlformats.org/officeDocument/2006/customXml" ds:itemID="{022A9D1D-5DBB-45C3-9A63-1646877EBC1E}">
  <ds:schemaRefs/>
</ds:datastoreItem>
</file>

<file path=customXml/itemProps8.xml><?xml version="1.0" encoding="utf-8"?>
<ds:datastoreItem xmlns:ds="http://schemas.openxmlformats.org/officeDocument/2006/customXml" ds:itemID="{C27519CE-E92E-4ADF-B4EB-F2EBAFD86562}">
  <ds:schemaRefs/>
</ds:datastoreItem>
</file>

<file path=customXml/itemProps9.xml><?xml version="1.0" encoding="utf-8"?>
<ds:datastoreItem xmlns:ds="http://schemas.openxmlformats.org/officeDocument/2006/customXml" ds:itemID="{351951D5-E535-471D-9C86-E744B41BABD0}">
  <ds:schemaRefs/>
</ds:datastoreItem>
</file>

<file path=docProps/app.xml><?xml version="1.0" encoding="utf-8"?>
<Properties xmlns="http://schemas.openxmlformats.org/officeDocument/2006/extended-properties" xmlns:vt="http://schemas.openxmlformats.org/officeDocument/2006/docPropsVTypes">
  <TotalTime>157</TotalTime>
  <Words>2336</Words>
  <Application>Microsoft Office PowerPoint</Application>
  <PresentationFormat>Widescreen</PresentationFormat>
  <Paragraphs>158</Paragraphs>
  <Slides>16</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Arial</vt:lpstr>
      <vt:lpstr>Arial </vt:lpstr>
      <vt:lpstr>Calibri</vt:lpstr>
      <vt:lpstr>Calibri Light</vt:lpstr>
      <vt:lpstr>Courier New</vt:lpstr>
      <vt:lpstr>Ericsson Hilda</vt:lpstr>
      <vt:lpstr>Ericsson Hilda Light</vt:lpstr>
      <vt:lpstr>Wingdings</vt:lpstr>
      <vt:lpstr>Office Theme</vt:lpstr>
      <vt:lpstr>On misalignment between SA3 and CT4 on the usage of OAuth 2.0 in NRF APIs</vt:lpstr>
      <vt:lpstr>History and details on misalignments </vt:lpstr>
      <vt:lpstr>Views from the authors why it is recommended to align with CT4 specification</vt:lpstr>
      <vt:lpstr>CT4/SA3 alignment status (1/2) (CP-211017)</vt:lpstr>
      <vt:lpstr>CT4/SA3 alignment status (2/2)</vt:lpstr>
      <vt:lpstr>Proposal</vt:lpstr>
      <vt:lpstr>Background material</vt:lpstr>
      <vt:lpstr>Latest LS from SA3 to CT4</vt:lpstr>
      <vt:lpstr>Quick feedback from the authors  on the SA3 sent LS to CT4 (S3-203495 / C4-211156) </vt:lpstr>
      <vt:lpstr>Usage of Oauth2 in the NRF APIs (1 of 3)</vt:lpstr>
      <vt:lpstr>Usage of Oauth2 in the NRF APIs (2 of 3)</vt:lpstr>
      <vt:lpstr>Usage of Oauth2 in the NRF APIs (3 of 3)</vt:lpstr>
      <vt:lpstr>Oauth2 Client Registration (1 of 4)</vt:lpstr>
      <vt:lpstr>Oauth2 Client Registration (2 of 4)</vt:lpstr>
      <vt:lpstr>Oauth2 client registration (3 of 4)</vt:lpstr>
      <vt:lpstr>Oauth2 client registration (4 of 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rapp</dc:creator>
  <cp:lastModifiedBy>Yannick</cp:lastModifiedBy>
  <cp:revision>32</cp:revision>
  <dcterms:created xsi:type="dcterms:W3CDTF">2021-06-08T20:24:57Z</dcterms:created>
  <dcterms:modified xsi:type="dcterms:W3CDTF">2021-06-09T20:57:36Z</dcterms:modified>
</cp:coreProperties>
</file>